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9" r:id="rId5"/>
    <p:sldId id="260" r:id="rId6"/>
    <p:sldId id="261" r:id="rId7"/>
    <p:sldId id="262" r:id="rId8"/>
    <p:sldId id="263" r:id="rId9"/>
    <p:sldId id="264" r:id="rId10"/>
    <p:sldId id="281" r:id="rId11"/>
    <p:sldId id="282" r:id="rId12"/>
    <p:sldId id="283" r:id="rId13"/>
    <p:sldId id="265" r:id="rId14"/>
    <p:sldId id="266" r:id="rId15"/>
    <p:sldId id="268" r:id="rId16"/>
    <p:sldId id="269" r:id="rId17"/>
    <p:sldId id="270" r:id="rId18"/>
    <p:sldId id="271" r:id="rId19"/>
    <p:sldId id="272" r:id="rId20"/>
    <p:sldId id="273" r:id="rId21"/>
  </p:sldIdLst>
  <p:sldSz cx="12192000" cy="6858000"/>
  <p:notesSz cx="6858000" cy="12192000"/>
  <p:embeddedFontLst>
    <p:embeddedFont>
      <p:font typeface="Noto Sans SC" panose="020B0200000000000000" pitchFamily="34" charset="-122"/>
      <p:regular r:id="rId25"/>
    </p:embeddedFont>
    <p:embeddedFont>
      <p:font typeface="Noto Sans SC" panose="020B0200000000000000" pitchFamily="34" charset="-120"/>
      <p:regular r:id="rId26"/>
    </p:embeddedFont>
    <p:embeddedFont>
      <p:font typeface="Calibri" panose="020F0502020204030204" charset="0"/>
      <p:regular r:id="rId27"/>
      <p:bold r:id="rId28"/>
      <p:italic r:id="rId29"/>
      <p:boldItalic r:id="rId30"/>
    </p:embeddedFont>
    <p:embeddedFont>
      <p:font typeface="微软雅黑" panose="020B0503020204020204" charset="-122"/>
      <p:regular r:id="rId31"/>
    </p:embeddedFont>
    <p:embeddedFont>
      <p:font typeface="等线" panose="02010600030101010101" charset="-122"/>
      <p:regular r:id="rId32"/>
    </p:embeddedFont>
    <p:embeddedFont>
      <p:font typeface="微软雅黑" panose="020B0503020204020204" pitchFamily="34" charset="-120"/>
      <p:regular r:id="rId3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font" Target="fonts/font9.fntdata"/><Relationship Id="rId32" Type="http://schemas.openxmlformats.org/officeDocument/2006/relationships/font" Target="fonts/font8.fntdata"/><Relationship Id="rId31" Type="http://schemas.openxmlformats.org/officeDocument/2006/relationships/font" Target="fonts/font7.fntdata"/><Relationship Id="rId30" Type="http://schemas.openxmlformats.org/officeDocument/2006/relationships/font" Target="fonts/font6.fntdata"/><Relationship Id="rId3" Type="http://schemas.openxmlformats.org/officeDocument/2006/relationships/slide" Target="slides/slide1.xml"/><Relationship Id="rId29" Type="http://schemas.openxmlformats.org/officeDocument/2006/relationships/font" Target="fonts/font5.fntdata"/><Relationship Id="rId28" Type="http://schemas.openxmlformats.org/officeDocument/2006/relationships/font" Target="fonts/font4.fntdata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6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79170" y="3589020"/>
            <a:ext cx="1324610" cy="784225"/>
          </a:xfrm>
          <a:custGeom>
            <a:avLst/>
            <a:gdLst/>
            <a:ahLst/>
            <a:cxnLst/>
            <a:rect l="l" t="t" r="r" b="b"/>
            <a:pathLst>
              <a:path w="1324610" h="784225">
                <a:moveTo>
                  <a:pt x="58972" y="27960"/>
                </a:moveTo>
                <a:cubicBezTo>
                  <a:pt x="58972" y="43462"/>
                  <a:pt x="45517" y="56029"/>
                  <a:pt x="28920" y="56029"/>
                </a:cubicBezTo>
                <a:cubicBezTo>
                  <a:pt x="12323" y="56029"/>
                  <a:pt x="-1132" y="43462"/>
                  <a:pt x="-1132" y="27960"/>
                </a:cubicBezTo>
                <a:cubicBezTo>
                  <a:pt x="-1132" y="12458"/>
                  <a:pt x="12323" y="-110"/>
                  <a:pt x="28920" y="-110"/>
                </a:cubicBezTo>
                <a:cubicBezTo>
                  <a:pt x="45510" y="-117"/>
                  <a:pt x="58963" y="12439"/>
                  <a:pt x="58972" y="27933"/>
                </a:cubicBezTo>
                <a:cubicBezTo>
                  <a:pt x="58972" y="27943"/>
                  <a:pt x="58972" y="27951"/>
                  <a:pt x="58972" y="27960"/>
                </a:cubicBezTo>
                <a:close/>
                <a:moveTo>
                  <a:pt x="312113" y="27960"/>
                </a:moveTo>
                <a:cubicBezTo>
                  <a:pt x="312113" y="43462"/>
                  <a:pt x="298659" y="56029"/>
                  <a:pt x="282062" y="56029"/>
                </a:cubicBezTo>
                <a:cubicBezTo>
                  <a:pt x="265466" y="56029"/>
                  <a:pt x="252010" y="43462"/>
                  <a:pt x="252010" y="27960"/>
                </a:cubicBezTo>
                <a:cubicBezTo>
                  <a:pt x="252010" y="12458"/>
                  <a:pt x="265466" y="-110"/>
                  <a:pt x="282062" y="-110"/>
                </a:cubicBezTo>
                <a:cubicBezTo>
                  <a:pt x="298650" y="-91"/>
                  <a:pt x="312095" y="12465"/>
                  <a:pt x="312113" y="27960"/>
                </a:cubicBezTo>
                <a:close/>
                <a:moveTo>
                  <a:pt x="565186" y="27960"/>
                </a:moveTo>
                <a:cubicBezTo>
                  <a:pt x="565186" y="43462"/>
                  <a:pt x="551730" y="56029"/>
                  <a:pt x="535134" y="56029"/>
                </a:cubicBezTo>
                <a:cubicBezTo>
                  <a:pt x="518537" y="56029"/>
                  <a:pt x="505082" y="43462"/>
                  <a:pt x="505082" y="27960"/>
                </a:cubicBezTo>
                <a:cubicBezTo>
                  <a:pt x="505082" y="12458"/>
                  <a:pt x="518537" y="-110"/>
                  <a:pt x="535134" y="-110"/>
                </a:cubicBezTo>
                <a:cubicBezTo>
                  <a:pt x="551723" y="-117"/>
                  <a:pt x="565176" y="12439"/>
                  <a:pt x="565186" y="27933"/>
                </a:cubicBezTo>
                <a:cubicBezTo>
                  <a:pt x="565186" y="27943"/>
                  <a:pt x="565186" y="27951"/>
                  <a:pt x="565186" y="27960"/>
                </a:cubicBezTo>
                <a:close/>
                <a:moveTo>
                  <a:pt x="818327" y="27960"/>
                </a:moveTo>
                <a:cubicBezTo>
                  <a:pt x="818327" y="43462"/>
                  <a:pt x="804873" y="56029"/>
                  <a:pt x="788276" y="56029"/>
                </a:cubicBezTo>
                <a:cubicBezTo>
                  <a:pt x="771678" y="56029"/>
                  <a:pt x="758224" y="43462"/>
                  <a:pt x="758224" y="27960"/>
                </a:cubicBezTo>
                <a:cubicBezTo>
                  <a:pt x="758224" y="12458"/>
                  <a:pt x="771678" y="-110"/>
                  <a:pt x="788276" y="-110"/>
                </a:cubicBezTo>
                <a:cubicBezTo>
                  <a:pt x="804866" y="-117"/>
                  <a:pt x="818318" y="12439"/>
                  <a:pt x="818327" y="27933"/>
                </a:cubicBezTo>
                <a:cubicBezTo>
                  <a:pt x="818327" y="27943"/>
                  <a:pt x="818327" y="27951"/>
                  <a:pt x="818327" y="27960"/>
                </a:cubicBezTo>
                <a:close/>
                <a:moveTo>
                  <a:pt x="1071469" y="27960"/>
                </a:moveTo>
                <a:cubicBezTo>
                  <a:pt x="1071469" y="43462"/>
                  <a:pt x="1058015" y="56029"/>
                  <a:pt x="1041418" y="56029"/>
                </a:cubicBezTo>
                <a:cubicBezTo>
                  <a:pt x="1024821" y="56029"/>
                  <a:pt x="1011366" y="43462"/>
                  <a:pt x="1011366" y="27960"/>
                </a:cubicBezTo>
                <a:cubicBezTo>
                  <a:pt x="1011366" y="12458"/>
                  <a:pt x="1024821" y="-110"/>
                  <a:pt x="1041418" y="-110"/>
                </a:cubicBezTo>
                <a:cubicBezTo>
                  <a:pt x="1058008" y="-117"/>
                  <a:pt x="1071461" y="12439"/>
                  <a:pt x="1071469" y="27933"/>
                </a:cubicBezTo>
                <a:cubicBezTo>
                  <a:pt x="1071469" y="27943"/>
                  <a:pt x="1071469" y="27951"/>
                  <a:pt x="1071469" y="27960"/>
                </a:cubicBezTo>
                <a:close/>
                <a:moveTo>
                  <a:pt x="1324610" y="27960"/>
                </a:moveTo>
                <a:cubicBezTo>
                  <a:pt x="1324610" y="43462"/>
                  <a:pt x="1311155" y="56029"/>
                  <a:pt x="1294558" y="56029"/>
                </a:cubicBezTo>
                <a:cubicBezTo>
                  <a:pt x="1277961" y="56029"/>
                  <a:pt x="1264506" y="43462"/>
                  <a:pt x="1264506" y="27960"/>
                </a:cubicBezTo>
                <a:cubicBezTo>
                  <a:pt x="1264506" y="12458"/>
                  <a:pt x="1277961" y="-110"/>
                  <a:pt x="1294558" y="-110"/>
                </a:cubicBezTo>
                <a:cubicBezTo>
                  <a:pt x="1311146" y="-91"/>
                  <a:pt x="1324591" y="12465"/>
                  <a:pt x="1324610" y="27960"/>
                </a:cubicBezTo>
                <a:close/>
                <a:moveTo>
                  <a:pt x="58972" y="210009"/>
                </a:moveTo>
                <a:cubicBezTo>
                  <a:pt x="58972" y="225511"/>
                  <a:pt x="45517" y="238078"/>
                  <a:pt x="28920" y="238078"/>
                </a:cubicBezTo>
                <a:cubicBezTo>
                  <a:pt x="12323" y="238078"/>
                  <a:pt x="-1132" y="225511"/>
                  <a:pt x="-1132" y="210009"/>
                </a:cubicBezTo>
                <a:cubicBezTo>
                  <a:pt x="-1132" y="194506"/>
                  <a:pt x="12323" y="181939"/>
                  <a:pt x="28920" y="181939"/>
                </a:cubicBezTo>
                <a:cubicBezTo>
                  <a:pt x="45510" y="181932"/>
                  <a:pt x="58963" y="194488"/>
                  <a:pt x="58972" y="209983"/>
                </a:cubicBezTo>
                <a:cubicBezTo>
                  <a:pt x="58972" y="209992"/>
                  <a:pt x="58972" y="210000"/>
                  <a:pt x="58972" y="210009"/>
                </a:cubicBezTo>
                <a:close/>
                <a:moveTo>
                  <a:pt x="312113" y="210009"/>
                </a:moveTo>
                <a:cubicBezTo>
                  <a:pt x="312113" y="225511"/>
                  <a:pt x="298659" y="238078"/>
                  <a:pt x="282062" y="238078"/>
                </a:cubicBezTo>
                <a:cubicBezTo>
                  <a:pt x="265466" y="238078"/>
                  <a:pt x="252010" y="225511"/>
                  <a:pt x="252010" y="210009"/>
                </a:cubicBezTo>
                <a:cubicBezTo>
                  <a:pt x="252010" y="194506"/>
                  <a:pt x="265466" y="181939"/>
                  <a:pt x="282062" y="181939"/>
                </a:cubicBezTo>
                <a:cubicBezTo>
                  <a:pt x="298650" y="181958"/>
                  <a:pt x="312095" y="194514"/>
                  <a:pt x="312113" y="210009"/>
                </a:cubicBezTo>
                <a:close/>
                <a:moveTo>
                  <a:pt x="565186" y="210009"/>
                </a:moveTo>
                <a:cubicBezTo>
                  <a:pt x="565186" y="225511"/>
                  <a:pt x="551730" y="238078"/>
                  <a:pt x="535134" y="238078"/>
                </a:cubicBezTo>
                <a:cubicBezTo>
                  <a:pt x="518537" y="238078"/>
                  <a:pt x="505082" y="225511"/>
                  <a:pt x="505082" y="210009"/>
                </a:cubicBezTo>
                <a:cubicBezTo>
                  <a:pt x="505082" y="194506"/>
                  <a:pt x="518537" y="181939"/>
                  <a:pt x="535134" y="181939"/>
                </a:cubicBezTo>
                <a:cubicBezTo>
                  <a:pt x="551723" y="181932"/>
                  <a:pt x="565176" y="194488"/>
                  <a:pt x="565186" y="209983"/>
                </a:cubicBezTo>
                <a:cubicBezTo>
                  <a:pt x="565186" y="209992"/>
                  <a:pt x="565186" y="210000"/>
                  <a:pt x="565186" y="210009"/>
                </a:cubicBezTo>
                <a:close/>
                <a:moveTo>
                  <a:pt x="818327" y="210009"/>
                </a:moveTo>
                <a:cubicBezTo>
                  <a:pt x="818327" y="225511"/>
                  <a:pt x="804873" y="238078"/>
                  <a:pt x="788276" y="238078"/>
                </a:cubicBezTo>
                <a:cubicBezTo>
                  <a:pt x="771678" y="238078"/>
                  <a:pt x="758224" y="225511"/>
                  <a:pt x="758224" y="210009"/>
                </a:cubicBezTo>
                <a:cubicBezTo>
                  <a:pt x="758224" y="194506"/>
                  <a:pt x="771678" y="181939"/>
                  <a:pt x="788276" y="181939"/>
                </a:cubicBezTo>
                <a:cubicBezTo>
                  <a:pt x="804866" y="181932"/>
                  <a:pt x="818318" y="194488"/>
                  <a:pt x="818327" y="209983"/>
                </a:cubicBezTo>
                <a:cubicBezTo>
                  <a:pt x="818327" y="209992"/>
                  <a:pt x="818327" y="210000"/>
                  <a:pt x="818327" y="210009"/>
                </a:cubicBezTo>
                <a:close/>
                <a:moveTo>
                  <a:pt x="1071469" y="210009"/>
                </a:moveTo>
                <a:cubicBezTo>
                  <a:pt x="1071469" y="225511"/>
                  <a:pt x="1058015" y="238078"/>
                  <a:pt x="1041418" y="238078"/>
                </a:cubicBezTo>
                <a:cubicBezTo>
                  <a:pt x="1024821" y="238078"/>
                  <a:pt x="1011366" y="225511"/>
                  <a:pt x="1011366" y="210009"/>
                </a:cubicBezTo>
                <a:cubicBezTo>
                  <a:pt x="1011366" y="194506"/>
                  <a:pt x="1024821" y="181939"/>
                  <a:pt x="1041418" y="181939"/>
                </a:cubicBezTo>
                <a:cubicBezTo>
                  <a:pt x="1058008" y="181932"/>
                  <a:pt x="1071461" y="194488"/>
                  <a:pt x="1071469" y="209983"/>
                </a:cubicBezTo>
                <a:cubicBezTo>
                  <a:pt x="1071469" y="209992"/>
                  <a:pt x="1071469" y="210000"/>
                  <a:pt x="1071469" y="210009"/>
                </a:cubicBezTo>
                <a:close/>
                <a:moveTo>
                  <a:pt x="1324610" y="210009"/>
                </a:moveTo>
                <a:cubicBezTo>
                  <a:pt x="1324610" y="225511"/>
                  <a:pt x="1311155" y="238078"/>
                  <a:pt x="1294558" y="238078"/>
                </a:cubicBezTo>
                <a:cubicBezTo>
                  <a:pt x="1277961" y="238078"/>
                  <a:pt x="1264506" y="225511"/>
                  <a:pt x="1264506" y="210009"/>
                </a:cubicBezTo>
                <a:cubicBezTo>
                  <a:pt x="1264506" y="194506"/>
                  <a:pt x="1277961" y="181939"/>
                  <a:pt x="1294558" y="181939"/>
                </a:cubicBezTo>
                <a:cubicBezTo>
                  <a:pt x="1311146" y="181958"/>
                  <a:pt x="1324591" y="194514"/>
                  <a:pt x="1324610" y="210009"/>
                </a:cubicBezTo>
                <a:close/>
                <a:moveTo>
                  <a:pt x="58972" y="392058"/>
                </a:moveTo>
                <a:cubicBezTo>
                  <a:pt x="58972" y="407560"/>
                  <a:pt x="45517" y="420127"/>
                  <a:pt x="28920" y="420127"/>
                </a:cubicBezTo>
                <a:cubicBezTo>
                  <a:pt x="12323" y="420127"/>
                  <a:pt x="-1132" y="407560"/>
                  <a:pt x="-1132" y="392058"/>
                </a:cubicBezTo>
                <a:cubicBezTo>
                  <a:pt x="-1132" y="376555"/>
                  <a:pt x="12323" y="363988"/>
                  <a:pt x="28920" y="363988"/>
                </a:cubicBezTo>
                <a:cubicBezTo>
                  <a:pt x="45510" y="363981"/>
                  <a:pt x="58963" y="376536"/>
                  <a:pt x="58972" y="392031"/>
                </a:cubicBezTo>
                <a:cubicBezTo>
                  <a:pt x="58972" y="392039"/>
                  <a:pt x="58972" y="392049"/>
                  <a:pt x="58972" y="392058"/>
                </a:cubicBezTo>
                <a:close/>
                <a:moveTo>
                  <a:pt x="312113" y="392058"/>
                </a:moveTo>
                <a:cubicBezTo>
                  <a:pt x="312113" y="407560"/>
                  <a:pt x="298659" y="420127"/>
                  <a:pt x="282062" y="420127"/>
                </a:cubicBezTo>
                <a:cubicBezTo>
                  <a:pt x="265466" y="420127"/>
                  <a:pt x="252010" y="407560"/>
                  <a:pt x="252010" y="392058"/>
                </a:cubicBezTo>
                <a:cubicBezTo>
                  <a:pt x="252010" y="376555"/>
                  <a:pt x="265466" y="363988"/>
                  <a:pt x="282062" y="363988"/>
                </a:cubicBezTo>
                <a:cubicBezTo>
                  <a:pt x="298650" y="364007"/>
                  <a:pt x="312095" y="376563"/>
                  <a:pt x="312113" y="392058"/>
                </a:cubicBezTo>
                <a:close/>
                <a:moveTo>
                  <a:pt x="565186" y="392058"/>
                </a:moveTo>
                <a:cubicBezTo>
                  <a:pt x="565186" y="407560"/>
                  <a:pt x="551730" y="420127"/>
                  <a:pt x="535134" y="420127"/>
                </a:cubicBezTo>
                <a:cubicBezTo>
                  <a:pt x="518537" y="420127"/>
                  <a:pt x="505082" y="407560"/>
                  <a:pt x="505082" y="392058"/>
                </a:cubicBezTo>
                <a:cubicBezTo>
                  <a:pt x="505082" y="376555"/>
                  <a:pt x="518537" y="363988"/>
                  <a:pt x="535134" y="363988"/>
                </a:cubicBezTo>
                <a:cubicBezTo>
                  <a:pt x="551723" y="363981"/>
                  <a:pt x="565176" y="376536"/>
                  <a:pt x="565186" y="392031"/>
                </a:cubicBezTo>
                <a:cubicBezTo>
                  <a:pt x="565186" y="392039"/>
                  <a:pt x="565186" y="392049"/>
                  <a:pt x="565186" y="392058"/>
                </a:cubicBezTo>
                <a:close/>
                <a:moveTo>
                  <a:pt x="818327" y="392058"/>
                </a:moveTo>
                <a:cubicBezTo>
                  <a:pt x="818327" y="407560"/>
                  <a:pt x="804873" y="420127"/>
                  <a:pt x="788276" y="420127"/>
                </a:cubicBezTo>
                <a:cubicBezTo>
                  <a:pt x="771678" y="420127"/>
                  <a:pt x="758224" y="407560"/>
                  <a:pt x="758224" y="392058"/>
                </a:cubicBezTo>
                <a:cubicBezTo>
                  <a:pt x="758224" y="376555"/>
                  <a:pt x="771678" y="363988"/>
                  <a:pt x="788276" y="363988"/>
                </a:cubicBezTo>
                <a:cubicBezTo>
                  <a:pt x="804866" y="363981"/>
                  <a:pt x="818318" y="376536"/>
                  <a:pt x="818327" y="392031"/>
                </a:cubicBezTo>
                <a:cubicBezTo>
                  <a:pt x="818327" y="392039"/>
                  <a:pt x="818327" y="392049"/>
                  <a:pt x="818327" y="392058"/>
                </a:cubicBezTo>
                <a:close/>
                <a:moveTo>
                  <a:pt x="1071469" y="392058"/>
                </a:moveTo>
                <a:cubicBezTo>
                  <a:pt x="1071469" y="407560"/>
                  <a:pt x="1058015" y="420127"/>
                  <a:pt x="1041418" y="420127"/>
                </a:cubicBezTo>
                <a:cubicBezTo>
                  <a:pt x="1024821" y="420127"/>
                  <a:pt x="1011366" y="407560"/>
                  <a:pt x="1011366" y="392058"/>
                </a:cubicBezTo>
                <a:cubicBezTo>
                  <a:pt x="1011366" y="376555"/>
                  <a:pt x="1024821" y="363988"/>
                  <a:pt x="1041418" y="363988"/>
                </a:cubicBezTo>
                <a:cubicBezTo>
                  <a:pt x="1058008" y="363981"/>
                  <a:pt x="1071461" y="376536"/>
                  <a:pt x="1071469" y="392031"/>
                </a:cubicBezTo>
                <a:cubicBezTo>
                  <a:pt x="1071469" y="392039"/>
                  <a:pt x="1071469" y="392049"/>
                  <a:pt x="1071469" y="392058"/>
                </a:cubicBezTo>
                <a:close/>
                <a:moveTo>
                  <a:pt x="1324610" y="392058"/>
                </a:moveTo>
                <a:cubicBezTo>
                  <a:pt x="1324610" y="407560"/>
                  <a:pt x="1311155" y="420127"/>
                  <a:pt x="1294558" y="420127"/>
                </a:cubicBezTo>
                <a:cubicBezTo>
                  <a:pt x="1277961" y="420127"/>
                  <a:pt x="1264506" y="407560"/>
                  <a:pt x="1264506" y="392058"/>
                </a:cubicBezTo>
                <a:cubicBezTo>
                  <a:pt x="1264506" y="376555"/>
                  <a:pt x="1277961" y="363988"/>
                  <a:pt x="1294558" y="363988"/>
                </a:cubicBezTo>
                <a:cubicBezTo>
                  <a:pt x="1311146" y="364007"/>
                  <a:pt x="1324591" y="376563"/>
                  <a:pt x="1324610" y="392058"/>
                </a:cubicBezTo>
                <a:close/>
                <a:moveTo>
                  <a:pt x="58972" y="574107"/>
                </a:moveTo>
                <a:cubicBezTo>
                  <a:pt x="58972" y="589609"/>
                  <a:pt x="45517" y="602176"/>
                  <a:pt x="28920" y="602176"/>
                </a:cubicBezTo>
                <a:cubicBezTo>
                  <a:pt x="12323" y="602176"/>
                  <a:pt x="-1132" y="589609"/>
                  <a:pt x="-1132" y="574107"/>
                </a:cubicBezTo>
                <a:cubicBezTo>
                  <a:pt x="-1132" y="558604"/>
                  <a:pt x="12323" y="546037"/>
                  <a:pt x="28920" y="546037"/>
                </a:cubicBezTo>
                <a:cubicBezTo>
                  <a:pt x="45510" y="546030"/>
                  <a:pt x="58963" y="558585"/>
                  <a:pt x="58972" y="574080"/>
                </a:cubicBezTo>
                <a:cubicBezTo>
                  <a:pt x="58972" y="574089"/>
                  <a:pt x="58972" y="574098"/>
                  <a:pt x="58972" y="574107"/>
                </a:cubicBezTo>
                <a:close/>
                <a:moveTo>
                  <a:pt x="312113" y="574107"/>
                </a:moveTo>
                <a:cubicBezTo>
                  <a:pt x="312113" y="589609"/>
                  <a:pt x="298659" y="602176"/>
                  <a:pt x="282062" y="602176"/>
                </a:cubicBezTo>
                <a:cubicBezTo>
                  <a:pt x="265466" y="602176"/>
                  <a:pt x="252010" y="589609"/>
                  <a:pt x="252010" y="574107"/>
                </a:cubicBezTo>
                <a:cubicBezTo>
                  <a:pt x="252010" y="558604"/>
                  <a:pt x="265466" y="546037"/>
                  <a:pt x="282062" y="546037"/>
                </a:cubicBezTo>
                <a:cubicBezTo>
                  <a:pt x="298650" y="546056"/>
                  <a:pt x="312095" y="558612"/>
                  <a:pt x="312113" y="574107"/>
                </a:cubicBezTo>
                <a:close/>
                <a:moveTo>
                  <a:pt x="565186" y="574107"/>
                </a:moveTo>
                <a:cubicBezTo>
                  <a:pt x="565186" y="589609"/>
                  <a:pt x="551730" y="602176"/>
                  <a:pt x="535134" y="602176"/>
                </a:cubicBezTo>
                <a:cubicBezTo>
                  <a:pt x="518537" y="602176"/>
                  <a:pt x="505082" y="589609"/>
                  <a:pt x="505082" y="574107"/>
                </a:cubicBezTo>
                <a:cubicBezTo>
                  <a:pt x="505082" y="558604"/>
                  <a:pt x="518537" y="546037"/>
                  <a:pt x="535134" y="546037"/>
                </a:cubicBezTo>
                <a:cubicBezTo>
                  <a:pt x="551723" y="546030"/>
                  <a:pt x="565176" y="558585"/>
                  <a:pt x="565186" y="574080"/>
                </a:cubicBezTo>
                <a:cubicBezTo>
                  <a:pt x="565186" y="574089"/>
                  <a:pt x="565186" y="574098"/>
                  <a:pt x="565186" y="574107"/>
                </a:cubicBezTo>
                <a:close/>
                <a:moveTo>
                  <a:pt x="818327" y="574107"/>
                </a:moveTo>
                <a:cubicBezTo>
                  <a:pt x="818327" y="589609"/>
                  <a:pt x="804873" y="602176"/>
                  <a:pt x="788276" y="602176"/>
                </a:cubicBezTo>
                <a:cubicBezTo>
                  <a:pt x="771678" y="602176"/>
                  <a:pt x="758224" y="589609"/>
                  <a:pt x="758224" y="574107"/>
                </a:cubicBezTo>
                <a:cubicBezTo>
                  <a:pt x="758224" y="558604"/>
                  <a:pt x="771678" y="546037"/>
                  <a:pt x="788276" y="546037"/>
                </a:cubicBezTo>
                <a:cubicBezTo>
                  <a:pt x="804866" y="546030"/>
                  <a:pt x="818318" y="558585"/>
                  <a:pt x="818327" y="574080"/>
                </a:cubicBezTo>
                <a:cubicBezTo>
                  <a:pt x="818327" y="574089"/>
                  <a:pt x="818327" y="574098"/>
                  <a:pt x="818327" y="574107"/>
                </a:cubicBezTo>
                <a:close/>
                <a:moveTo>
                  <a:pt x="1071469" y="574107"/>
                </a:moveTo>
                <a:cubicBezTo>
                  <a:pt x="1071469" y="589609"/>
                  <a:pt x="1058015" y="602176"/>
                  <a:pt x="1041418" y="602176"/>
                </a:cubicBezTo>
                <a:cubicBezTo>
                  <a:pt x="1024821" y="602176"/>
                  <a:pt x="1011366" y="589609"/>
                  <a:pt x="1011366" y="574107"/>
                </a:cubicBezTo>
                <a:cubicBezTo>
                  <a:pt x="1011366" y="558604"/>
                  <a:pt x="1024821" y="546037"/>
                  <a:pt x="1041418" y="546037"/>
                </a:cubicBezTo>
                <a:cubicBezTo>
                  <a:pt x="1058008" y="546030"/>
                  <a:pt x="1071461" y="558585"/>
                  <a:pt x="1071469" y="574080"/>
                </a:cubicBezTo>
                <a:cubicBezTo>
                  <a:pt x="1071469" y="574089"/>
                  <a:pt x="1071469" y="574098"/>
                  <a:pt x="1071469" y="574107"/>
                </a:cubicBezTo>
                <a:close/>
                <a:moveTo>
                  <a:pt x="1324610" y="574107"/>
                </a:moveTo>
                <a:cubicBezTo>
                  <a:pt x="1324610" y="589609"/>
                  <a:pt x="1311155" y="602176"/>
                  <a:pt x="1294558" y="602176"/>
                </a:cubicBezTo>
                <a:cubicBezTo>
                  <a:pt x="1277961" y="602176"/>
                  <a:pt x="1264506" y="589609"/>
                  <a:pt x="1264506" y="574107"/>
                </a:cubicBezTo>
                <a:cubicBezTo>
                  <a:pt x="1264506" y="558604"/>
                  <a:pt x="1277961" y="546037"/>
                  <a:pt x="1294558" y="546037"/>
                </a:cubicBezTo>
                <a:cubicBezTo>
                  <a:pt x="1311146" y="546056"/>
                  <a:pt x="1324591" y="558612"/>
                  <a:pt x="1324610" y="574107"/>
                </a:cubicBezTo>
                <a:close/>
                <a:moveTo>
                  <a:pt x="58972" y="756156"/>
                </a:moveTo>
                <a:cubicBezTo>
                  <a:pt x="58972" y="771658"/>
                  <a:pt x="45517" y="784225"/>
                  <a:pt x="28920" y="784225"/>
                </a:cubicBezTo>
                <a:cubicBezTo>
                  <a:pt x="12323" y="784225"/>
                  <a:pt x="-1132" y="771658"/>
                  <a:pt x="-1132" y="756156"/>
                </a:cubicBezTo>
                <a:cubicBezTo>
                  <a:pt x="-1132" y="740653"/>
                  <a:pt x="12323" y="728086"/>
                  <a:pt x="28920" y="728086"/>
                </a:cubicBezTo>
                <a:cubicBezTo>
                  <a:pt x="45510" y="728078"/>
                  <a:pt x="58963" y="740634"/>
                  <a:pt x="58972" y="756128"/>
                </a:cubicBezTo>
                <a:cubicBezTo>
                  <a:pt x="58972" y="756137"/>
                  <a:pt x="58972" y="756146"/>
                  <a:pt x="58972" y="756156"/>
                </a:cubicBezTo>
                <a:close/>
                <a:moveTo>
                  <a:pt x="312113" y="756156"/>
                </a:moveTo>
                <a:cubicBezTo>
                  <a:pt x="312113" y="771658"/>
                  <a:pt x="298659" y="784225"/>
                  <a:pt x="282062" y="784225"/>
                </a:cubicBezTo>
                <a:cubicBezTo>
                  <a:pt x="265466" y="784225"/>
                  <a:pt x="252010" y="771658"/>
                  <a:pt x="252010" y="756156"/>
                </a:cubicBezTo>
                <a:cubicBezTo>
                  <a:pt x="252010" y="740653"/>
                  <a:pt x="265466" y="728086"/>
                  <a:pt x="282062" y="728086"/>
                </a:cubicBezTo>
                <a:cubicBezTo>
                  <a:pt x="298650" y="728103"/>
                  <a:pt x="312095" y="740661"/>
                  <a:pt x="312113" y="756156"/>
                </a:cubicBezTo>
                <a:close/>
                <a:moveTo>
                  <a:pt x="565186" y="756156"/>
                </a:moveTo>
                <a:cubicBezTo>
                  <a:pt x="565186" y="771658"/>
                  <a:pt x="551730" y="784225"/>
                  <a:pt x="535134" y="784225"/>
                </a:cubicBezTo>
                <a:cubicBezTo>
                  <a:pt x="518537" y="784225"/>
                  <a:pt x="505082" y="771658"/>
                  <a:pt x="505082" y="756156"/>
                </a:cubicBezTo>
                <a:cubicBezTo>
                  <a:pt x="505082" y="740653"/>
                  <a:pt x="518537" y="728086"/>
                  <a:pt x="535134" y="728086"/>
                </a:cubicBezTo>
                <a:cubicBezTo>
                  <a:pt x="551723" y="728078"/>
                  <a:pt x="565176" y="740634"/>
                  <a:pt x="565186" y="756128"/>
                </a:cubicBezTo>
                <a:cubicBezTo>
                  <a:pt x="565186" y="756137"/>
                  <a:pt x="565186" y="756146"/>
                  <a:pt x="565186" y="756156"/>
                </a:cubicBezTo>
                <a:close/>
                <a:moveTo>
                  <a:pt x="818327" y="756156"/>
                </a:moveTo>
                <a:cubicBezTo>
                  <a:pt x="818327" y="771658"/>
                  <a:pt x="804873" y="784225"/>
                  <a:pt x="788276" y="784225"/>
                </a:cubicBezTo>
                <a:cubicBezTo>
                  <a:pt x="771678" y="784225"/>
                  <a:pt x="758224" y="771658"/>
                  <a:pt x="758224" y="756156"/>
                </a:cubicBezTo>
                <a:cubicBezTo>
                  <a:pt x="758224" y="740653"/>
                  <a:pt x="771678" y="728086"/>
                  <a:pt x="788276" y="728086"/>
                </a:cubicBezTo>
                <a:cubicBezTo>
                  <a:pt x="804866" y="728078"/>
                  <a:pt x="818318" y="740634"/>
                  <a:pt x="818327" y="756128"/>
                </a:cubicBezTo>
                <a:cubicBezTo>
                  <a:pt x="818327" y="756137"/>
                  <a:pt x="818327" y="756146"/>
                  <a:pt x="818327" y="756156"/>
                </a:cubicBezTo>
                <a:close/>
                <a:moveTo>
                  <a:pt x="1071469" y="756156"/>
                </a:moveTo>
                <a:cubicBezTo>
                  <a:pt x="1071469" y="771658"/>
                  <a:pt x="1058015" y="784225"/>
                  <a:pt x="1041418" y="784225"/>
                </a:cubicBezTo>
                <a:cubicBezTo>
                  <a:pt x="1024821" y="784225"/>
                  <a:pt x="1011366" y="771658"/>
                  <a:pt x="1011366" y="756156"/>
                </a:cubicBezTo>
                <a:cubicBezTo>
                  <a:pt x="1011366" y="740653"/>
                  <a:pt x="1024821" y="728086"/>
                  <a:pt x="1041418" y="728086"/>
                </a:cubicBezTo>
                <a:cubicBezTo>
                  <a:pt x="1058008" y="728078"/>
                  <a:pt x="1071461" y="740634"/>
                  <a:pt x="1071469" y="756128"/>
                </a:cubicBezTo>
                <a:cubicBezTo>
                  <a:pt x="1071469" y="756137"/>
                  <a:pt x="1071469" y="756146"/>
                  <a:pt x="1071469" y="756156"/>
                </a:cubicBezTo>
                <a:close/>
                <a:moveTo>
                  <a:pt x="1324610" y="756156"/>
                </a:moveTo>
                <a:cubicBezTo>
                  <a:pt x="1324610" y="771658"/>
                  <a:pt x="1311155" y="784225"/>
                  <a:pt x="1294558" y="784225"/>
                </a:cubicBezTo>
                <a:cubicBezTo>
                  <a:pt x="1277961" y="784225"/>
                  <a:pt x="1264506" y="771658"/>
                  <a:pt x="1264506" y="756156"/>
                </a:cubicBezTo>
                <a:cubicBezTo>
                  <a:pt x="1264506" y="740653"/>
                  <a:pt x="1277961" y="728086"/>
                  <a:pt x="1294558" y="728086"/>
                </a:cubicBezTo>
                <a:cubicBezTo>
                  <a:pt x="1311146" y="728103"/>
                  <a:pt x="1324591" y="740661"/>
                  <a:pt x="1324610" y="756156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3" name="Text 1"/>
          <p:cNvSpPr/>
          <p:nvPr/>
        </p:nvSpPr>
        <p:spPr>
          <a:xfrm>
            <a:off x="979170" y="3589020"/>
            <a:ext cx="1324610" cy="78422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10-10-11:41:11-d3k80los8jdo4os5e8c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5" y="848678"/>
            <a:ext cx="9963150" cy="5160645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10-10-11:41:10-d3k80lgs8jdo4os5e88g.png"/>
          <p:cNvPicPr>
            <a:picLocks noChangeAspect="1"/>
          </p:cNvPicPr>
          <p:nvPr/>
        </p:nvPicPr>
        <p:blipFill>
          <a:blip r:embed="rId3">
            <a:alphaModFix amt="49000"/>
          </a:blip>
          <a:srcRect t="2107" b="2107"/>
          <a:stretch>
            <a:fillRect/>
          </a:stretch>
        </p:blipFill>
        <p:spPr>
          <a:xfrm>
            <a:off x="1114425" y="848360"/>
            <a:ext cx="9963150" cy="516128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10-10-11:41:10-d3k80lgs8jdo4os5e89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49500"/>
            <a:ext cx="1836420" cy="1936115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10-10-11:41:10-d3k80lgs8jdo4os5e88g.png"/>
          <p:cNvPicPr>
            <a:picLocks noChangeAspect="1"/>
          </p:cNvPicPr>
          <p:nvPr/>
        </p:nvPicPr>
        <p:blipFill>
          <a:blip r:embed="rId3"/>
          <a:srcRect t="2107" b="2107"/>
          <a:stretch>
            <a:fillRect/>
          </a:stretch>
        </p:blipFill>
        <p:spPr>
          <a:xfrm>
            <a:off x="1836420" y="2349500"/>
            <a:ext cx="9241155" cy="1936115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836420" y="2640330"/>
            <a:ext cx="8862060" cy="125412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>
              <a:lnSpc>
                <a:spcPct val="110000"/>
              </a:lnSpc>
            </a:pPr>
            <a:r>
              <a:rPr lang="en-US" sz="4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倒计时器实战全纪录</a:t>
            </a:r>
            <a:endParaRPr lang="en-US" sz="1600" dirty="0"/>
          </a:p>
        </p:txBody>
      </p:sp>
      <p:pic>
        <p:nvPicPr>
          <p:cNvPr id="10" name="Image 4" descr="https://kimi-img.moonshot.cn/pub/slides/slides_tmpl/image/25-10-10-11:41:10-d3k80lgs8jdo4os5e89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0325" y="2187575"/>
            <a:ext cx="76200" cy="2666365"/>
          </a:xfrm>
          <a:prstGeom prst="rect">
            <a:avLst/>
          </a:prstGeom>
        </p:spPr>
      </p:pic>
      <p:pic>
        <p:nvPicPr>
          <p:cNvPr id="11" name="Image 5" descr="https://kimi-img.moonshot.cn/pub/slides/slides_tmpl/image/25-10-10-11:41:10-d3k80lgs8jdo4os5e8a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1230" y="370840"/>
            <a:ext cx="1725295" cy="1725295"/>
          </a:xfrm>
          <a:prstGeom prst="rect">
            <a:avLst/>
          </a:prstGeom>
        </p:spPr>
      </p:pic>
      <p:pic>
        <p:nvPicPr>
          <p:cNvPr id="13" name="Image 6" descr="https://kimi-img.moonshot.cn/pub/slides/slides_tmpl/image/25-10-10-11:41:10-d3k80lgs8jdo4os5e8a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" y="4631055"/>
            <a:ext cx="816610" cy="816610"/>
          </a:xfrm>
          <a:prstGeom prst="rect">
            <a:avLst/>
          </a:prstGeom>
        </p:spPr>
      </p:pic>
      <p:pic>
        <p:nvPicPr>
          <p:cNvPr id="14" name="Image 7" descr="https://kimi-img.moonshot.cn/pub/slides/slides_tmpl/image/25-10-10-11:41:11-d3k80los8jdo4os5e8a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79075" y="5693410"/>
            <a:ext cx="997585" cy="63119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Screenshot 2025-11-30 1509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2400" y="0"/>
            <a:ext cx="6806565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19710" y="280670"/>
            <a:ext cx="1922780" cy="25406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它定义了</a:t>
            </a:r>
            <a:r>
              <a:rPr lang="en-US" altLang="zh-CN"/>
              <a:t>Task</a:t>
            </a:r>
            <a:r>
              <a:rPr lang="zh-CN" altLang="en-US"/>
              <a:t>类（表示单个任务）和</a:t>
            </a:r>
            <a:r>
              <a:rPr lang="en-US" altLang="zh-CN"/>
              <a:t>TaskManager</a:t>
            </a:r>
            <a:r>
              <a:rPr lang="zh-CN" altLang="en-US"/>
              <a:t>类（用于管理任务列表），支持任务的添加、删除、更新、移动、导入导出等功能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6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41:10-d3k80lgs8jdo4os5e8a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1085" y="770890"/>
            <a:ext cx="2045970" cy="204597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10-11:41:14-d3k80mgs8jdo4os5e8d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090" y="1907540"/>
            <a:ext cx="6954520" cy="30429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456180" y="3725545"/>
            <a:ext cx="7279640" cy="68834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CSV导入导出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4684395" y="2249805"/>
            <a:ext cx="2824480" cy="143383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rgbClr val="2142E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3863975" y="2890520"/>
            <a:ext cx="1303655" cy="414655"/>
          </a:xfrm>
          <a:custGeom>
            <a:avLst/>
            <a:gdLst/>
            <a:ahLst/>
            <a:cxnLst/>
            <a:rect l="l" t="t" r="r" b="b"/>
            <a:pathLst>
              <a:path w="1303655" h="414655">
                <a:moveTo>
                  <a:pt x="286093" y="206786"/>
                </a:moveTo>
                <a:lnTo>
                  <a:pt x="80589" y="-150"/>
                </a:lnTo>
                <a:lnTo>
                  <a:pt x="-1448" y="82538"/>
                </a:lnTo>
                <a:lnTo>
                  <a:pt x="64310" y="148778"/>
                </a:lnTo>
                <a:lnTo>
                  <a:pt x="116498" y="207257"/>
                </a:lnTo>
                <a:lnTo>
                  <a:pt x="64310" y="265717"/>
                </a:lnTo>
                <a:lnTo>
                  <a:pt x="-1448" y="331958"/>
                </a:lnTo>
                <a:lnTo>
                  <a:pt x="80589" y="414655"/>
                </a:lnTo>
                <a:lnTo>
                  <a:pt x="286093" y="207719"/>
                </a:lnTo>
                <a:lnTo>
                  <a:pt x="285640" y="207248"/>
                </a:lnTo>
                <a:close/>
                <a:moveTo>
                  <a:pt x="625280" y="206786"/>
                </a:moveTo>
                <a:lnTo>
                  <a:pt x="419777" y="-150"/>
                </a:lnTo>
                <a:lnTo>
                  <a:pt x="337739" y="82538"/>
                </a:lnTo>
                <a:lnTo>
                  <a:pt x="403497" y="148778"/>
                </a:lnTo>
                <a:lnTo>
                  <a:pt x="455597" y="207257"/>
                </a:lnTo>
                <a:lnTo>
                  <a:pt x="403497" y="265717"/>
                </a:lnTo>
                <a:lnTo>
                  <a:pt x="337739" y="331958"/>
                </a:lnTo>
                <a:lnTo>
                  <a:pt x="419777" y="414655"/>
                </a:lnTo>
                <a:lnTo>
                  <a:pt x="625280" y="207719"/>
                </a:lnTo>
                <a:lnTo>
                  <a:pt x="624827" y="207248"/>
                </a:lnTo>
                <a:close/>
                <a:moveTo>
                  <a:pt x="964468" y="206786"/>
                </a:moveTo>
                <a:lnTo>
                  <a:pt x="758964" y="-150"/>
                </a:lnTo>
                <a:lnTo>
                  <a:pt x="676836" y="82538"/>
                </a:lnTo>
                <a:lnTo>
                  <a:pt x="742685" y="148778"/>
                </a:lnTo>
                <a:lnTo>
                  <a:pt x="794784" y="207257"/>
                </a:lnTo>
                <a:lnTo>
                  <a:pt x="742685" y="265717"/>
                </a:lnTo>
                <a:lnTo>
                  <a:pt x="676836" y="331958"/>
                </a:lnTo>
                <a:lnTo>
                  <a:pt x="758964" y="414655"/>
                </a:lnTo>
                <a:lnTo>
                  <a:pt x="964468" y="207719"/>
                </a:lnTo>
                <a:lnTo>
                  <a:pt x="964015" y="207248"/>
                </a:lnTo>
                <a:close/>
                <a:moveTo>
                  <a:pt x="1303655" y="206786"/>
                </a:moveTo>
                <a:lnTo>
                  <a:pt x="1098151" y="-150"/>
                </a:lnTo>
                <a:lnTo>
                  <a:pt x="1016024" y="82538"/>
                </a:lnTo>
                <a:lnTo>
                  <a:pt x="1081781" y="148778"/>
                </a:lnTo>
                <a:lnTo>
                  <a:pt x="1133970" y="207257"/>
                </a:lnTo>
                <a:lnTo>
                  <a:pt x="1081781" y="265717"/>
                </a:lnTo>
                <a:lnTo>
                  <a:pt x="1016024" y="331958"/>
                </a:lnTo>
                <a:lnTo>
                  <a:pt x="1098151" y="414655"/>
                </a:lnTo>
                <a:lnTo>
                  <a:pt x="1303655" y="207719"/>
                </a:lnTo>
                <a:lnTo>
                  <a:pt x="1303111" y="207248"/>
                </a:lnTo>
                <a:close/>
              </a:path>
            </a:pathLst>
          </a:custGeom>
          <a:solidFill>
            <a:srgbClr val="2142EF"/>
          </a:solidFill>
        </p:spPr>
      </p:sp>
      <p:sp>
        <p:nvSpPr>
          <p:cNvPr id="7" name="Text 3"/>
          <p:cNvSpPr/>
          <p:nvPr/>
        </p:nvSpPr>
        <p:spPr>
          <a:xfrm>
            <a:off x="3863975" y="2890520"/>
            <a:ext cx="1303655" cy="4146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 flipH="1">
            <a:off x="6957060" y="2890520"/>
            <a:ext cx="1303655" cy="414655"/>
          </a:xfrm>
          <a:custGeom>
            <a:avLst/>
            <a:gdLst/>
            <a:ahLst/>
            <a:cxnLst/>
            <a:rect l="l" t="t" r="r" b="b"/>
            <a:pathLst>
              <a:path w="1303655" h="414655">
                <a:moveTo>
                  <a:pt x="286093" y="206786"/>
                </a:moveTo>
                <a:lnTo>
                  <a:pt x="80589" y="-150"/>
                </a:lnTo>
                <a:lnTo>
                  <a:pt x="-1448" y="82538"/>
                </a:lnTo>
                <a:lnTo>
                  <a:pt x="64310" y="148778"/>
                </a:lnTo>
                <a:lnTo>
                  <a:pt x="116498" y="207257"/>
                </a:lnTo>
                <a:lnTo>
                  <a:pt x="64310" y="265717"/>
                </a:lnTo>
                <a:lnTo>
                  <a:pt x="-1448" y="331958"/>
                </a:lnTo>
                <a:lnTo>
                  <a:pt x="80589" y="414655"/>
                </a:lnTo>
                <a:lnTo>
                  <a:pt x="286093" y="207719"/>
                </a:lnTo>
                <a:lnTo>
                  <a:pt x="285640" y="207248"/>
                </a:lnTo>
                <a:close/>
                <a:moveTo>
                  <a:pt x="625280" y="206786"/>
                </a:moveTo>
                <a:lnTo>
                  <a:pt x="419777" y="-150"/>
                </a:lnTo>
                <a:lnTo>
                  <a:pt x="337739" y="82538"/>
                </a:lnTo>
                <a:lnTo>
                  <a:pt x="403497" y="148778"/>
                </a:lnTo>
                <a:lnTo>
                  <a:pt x="455597" y="207257"/>
                </a:lnTo>
                <a:lnTo>
                  <a:pt x="403497" y="265717"/>
                </a:lnTo>
                <a:lnTo>
                  <a:pt x="337739" y="331958"/>
                </a:lnTo>
                <a:lnTo>
                  <a:pt x="419777" y="414655"/>
                </a:lnTo>
                <a:lnTo>
                  <a:pt x="625280" y="207719"/>
                </a:lnTo>
                <a:lnTo>
                  <a:pt x="624827" y="207248"/>
                </a:lnTo>
                <a:close/>
                <a:moveTo>
                  <a:pt x="964468" y="206786"/>
                </a:moveTo>
                <a:lnTo>
                  <a:pt x="758964" y="-150"/>
                </a:lnTo>
                <a:lnTo>
                  <a:pt x="676836" y="82538"/>
                </a:lnTo>
                <a:lnTo>
                  <a:pt x="742685" y="148778"/>
                </a:lnTo>
                <a:lnTo>
                  <a:pt x="794784" y="207257"/>
                </a:lnTo>
                <a:lnTo>
                  <a:pt x="742685" y="265717"/>
                </a:lnTo>
                <a:lnTo>
                  <a:pt x="676836" y="331958"/>
                </a:lnTo>
                <a:lnTo>
                  <a:pt x="758964" y="414655"/>
                </a:lnTo>
                <a:lnTo>
                  <a:pt x="964468" y="207719"/>
                </a:lnTo>
                <a:lnTo>
                  <a:pt x="964015" y="207248"/>
                </a:lnTo>
                <a:close/>
                <a:moveTo>
                  <a:pt x="1303655" y="206786"/>
                </a:moveTo>
                <a:lnTo>
                  <a:pt x="1098151" y="-150"/>
                </a:lnTo>
                <a:lnTo>
                  <a:pt x="1016024" y="82538"/>
                </a:lnTo>
                <a:lnTo>
                  <a:pt x="1081781" y="148778"/>
                </a:lnTo>
                <a:lnTo>
                  <a:pt x="1133970" y="207257"/>
                </a:lnTo>
                <a:lnTo>
                  <a:pt x="1081781" y="265717"/>
                </a:lnTo>
                <a:lnTo>
                  <a:pt x="1016024" y="331958"/>
                </a:lnTo>
                <a:lnTo>
                  <a:pt x="1098151" y="414655"/>
                </a:lnTo>
                <a:lnTo>
                  <a:pt x="1303655" y="207719"/>
                </a:lnTo>
                <a:lnTo>
                  <a:pt x="1303111" y="207248"/>
                </a:lnTo>
                <a:close/>
              </a:path>
            </a:pathLst>
          </a:custGeom>
          <a:solidFill>
            <a:srgbClr val="2142EF"/>
          </a:solidFill>
        </p:spPr>
      </p:sp>
      <p:sp>
        <p:nvSpPr>
          <p:cNvPr id="9" name="Text 5"/>
          <p:cNvSpPr/>
          <p:nvPr/>
        </p:nvSpPr>
        <p:spPr>
          <a:xfrm>
            <a:off x="6957060" y="2890520"/>
            <a:ext cx="1303655" cy="4146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2" descr="https://kimi-img.moonshot.cn/pub/slides/slides_tmpl/image/25-10-10-11:41:15-d3k80mos8jdo4os5e8eg.png"/>
          <p:cNvPicPr>
            <a:picLocks noChangeAspect="1"/>
          </p:cNvPicPr>
          <p:nvPr/>
        </p:nvPicPr>
        <p:blipFill>
          <a:blip r:embed="rId4">
            <a:alphaModFix amt="38000"/>
          </a:blip>
          <a:stretch>
            <a:fillRect/>
          </a:stretch>
        </p:blipFill>
        <p:spPr>
          <a:xfrm rot="16200000">
            <a:off x="-1539875" y="2364740"/>
            <a:ext cx="5589905" cy="2401570"/>
          </a:xfrm>
          <a:prstGeom prst="rect">
            <a:avLst/>
          </a:prstGeom>
        </p:spPr>
      </p:pic>
      <p:pic>
        <p:nvPicPr>
          <p:cNvPr id="11" name="Image 3" descr="https://kimi-img.moonshot.cn/pub/slides/slides_tmpl/image/25-10-10-11:41:10-d3k80lgs8jdo4os5e8a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" y="4950460"/>
            <a:ext cx="1072515" cy="1072515"/>
          </a:xfrm>
          <a:prstGeom prst="rect">
            <a:avLst/>
          </a:prstGeom>
        </p:spPr>
      </p:pic>
      <p:pic>
        <p:nvPicPr>
          <p:cNvPr id="12" name="Image 4" descr="https://kimi-img.moonshot.cn/pub/slides/slides_tmpl/image/25-10-10-11:41:15-d3k80mos8jdo4os5e8f0.jpg"/>
          <p:cNvPicPr>
            <a:picLocks noChangeAspect="1"/>
          </p:cNvPicPr>
          <p:nvPr/>
        </p:nvPicPr>
        <p:blipFill>
          <a:blip r:embed="rId5"/>
          <a:srcRect l="7961" t="6530" r="4858" b="8756"/>
          <a:stretch>
            <a:fillRect/>
          </a:stretch>
        </p:blipFill>
        <p:spPr>
          <a:xfrm>
            <a:off x="1059180" y="615950"/>
            <a:ext cx="3016250" cy="1961515"/>
          </a:xfrm>
          <a:prstGeom prst="rect">
            <a:avLst/>
          </a:prstGeom>
        </p:spPr>
      </p:pic>
      <p:pic>
        <p:nvPicPr>
          <p:cNvPr id="13" name="Image 5" descr="https://kimi-img.moonshot.cn/pub/slides/slides_tmpl/image/25-10-10-11:41:11-d3k80los8jdo4os5e8a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9720" y="5592445"/>
            <a:ext cx="997585" cy="63119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41:21-d3k80o8s8jdo4os5e8i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4065" cy="68980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439335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015DE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CSV文件格式：三列约定与版本控制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04800" y="1998135"/>
            <a:ext cx="11772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选择CSV是为了可读性与通用性，并制定严格规范，确保数据交换的稳定。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57200" y="3454400"/>
            <a:ext cx="5372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1600" dirty="0"/>
              <a:t>设计了</a:t>
            </a:r>
            <a:r>
              <a:rPr lang="en-US" altLang="zh-CN" sz="1600" dirty="0"/>
              <a:t>CSV</a:t>
            </a:r>
            <a:r>
              <a:rPr lang="zh-CN" altLang="en-US" sz="1600" dirty="0"/>
              <a:t>文件的标准格式（包含任务名称、持续时间、描述三列）</a:t>
            </a:r>
            <a:endParaRPr lang="zh-CN" altLang="en-US" sz="1600" dirty="0"/>
          </a:p>
          <a:p>
            <a:pPr>
              <a:lnSpc>
                <a:spcPct val="120000"/>
              </a:lnSpc>
            </a:pPr>
            <a:r>
              <a:rPr lang="en-US" altLang="zh-CN" sz="1600" dirty="0"/>
              <a:t>- </a:t>
            </a:r>
            <a:r>
              <a:rPr lang="zh-CN" altLang="en-US" sz="1600" dirty="0"/>
              <a:t>实现了</a:t>
            </a:r>
            <a:r>
              <a:rPr lang="en-US" altLang="zh-CN" sz="1600" dirty="0"/>
              <a:t>`CSVHandler`</a:t>
            </a:r>
            <a:r>
              <a:rPr lang="zh-CN" altLang="en-US" sz="1600" dirty="0"/>
              <a:t>类的导入导出方法</a:t>
            </a:r>
            <a:endParaRPr lang="zh-CN" altLang="en-US" sz="1600" dirty="0"/>
          </a:p>
          <a:p>
            <a:pPr>
              <a:lnSpc>
                <a:spcPct val="120000"/>
              </a:lnSpc>
            </a:pPr>
            <a:r>
              <a:rPr lang="en-US" altLang="zh-CN" sz="1600" dirty="0"/>
              <a:t>- </a:t>
            </a:r>
            <a:r>
              <a:rPr lang="zh-CN" altLang="en-US" sz="1600" dirty="0"/>
              <a:t>添加了</a:t>
            </a:r>
            <a:r>
              <a:rPr lang="en-US" altLang="zh-CN" sz="1600" dirty="0"/>
              <a:t>CSV</a:t>
            </a:r>
            <a:r>
              <a:rPr lang="zh-CN" altLang="en-US" sz="1600" dirty="0"/>
              <a:t>文件格式验证和错误处理</a:t>
            </a:r>
            <a:endParaRPr lang="zh-CN" altLang="en-US" sz="1600" dirty="0"/>
          </a:p>
          <a:p>
            <a:pPr>
              <a:lnSpc>
                <a:spcPct val="120000"/>
              </a:lnSpc>
            </a:pPr>
            <a:r>
              <a:rPr lang="en-US" altLang="zh-CN" sz="1600" dirty="0"/>
              <a:t>- </a:t>
            </a:r>
            <a:r>
              <a:rPr lang="zh-CN" altLang="en-US" sz="1600" dirty="0"/>
              <a:t>开发了文件选择对话框界面</a:t>
            </a:r>
            <a:endParaRPr lang="zh-CN" altLang="en-US" sz="1600" dirty="0"/>
          </a:p>
          <a:p>
            <a:pPr>
              <a:lnSpc>
                <a:spcPct val="120000"/>
              </a:lnSpc>
            </a:pPr>
            <a:endParaRPr lang="zh-CN" alt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254000" y="3890645"/>
            <a:ext cx="5372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63550" y="4664710"/>
            <a:ext cx="2822575" cy="16205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zh-CN" altLang="en-US" sz="1600" dirty="0"/>
              <a:t>与团队成员协商确定了</a:t>
            </a:r>
            <a:r>
              <a:rPr lang="en-US" altLang="zh-CN" sz="1600" dirty="0"/>
              <a:t>CSV</a:t>
            </a:r>
            <a:r>
              <a:rPr lang="zh-CN" altLang="en-US" sz="1600" dirty="0"/>
              <a:t>文件的数据结构</a:t>
            </a:r>
            <a:endParaRPr lang="zh-CN" altLang="en-US" sz="1600" dirty="0"/>
          </a:p>
          <a:p>
            <a:pPr>
              <a:lnSpc>
                <a:spcPct val="110000"/>
              </a:lnSpc>
            </a:pPr>
            <a:r>
              <a:rPr lang="en-US" altLang="zh-CN" sz="1600" dirty="0"/>
              <a:t>- </a:t>
            </a:r>
            <a:r>
              <a:rPr lang="zh-CN" altLang="en-US" sz="1600" dirty="0"/>
              <a:t>为其他成员提供了</a:t>
            </a:r>
            <a:r>
              <a:rPr lang="en-US" altLang="zh-CN" sz="1600" dirty="0"/>
              <a:t>CSV</a:t>
            </a:r>
            <a:r>
              <a:rPr lang="zh-CN" altLang="en-US" sz="1600" dirty="0"/>
              <a:t>处理的相关</a:t>
            </a:r>
            <a:r>
              <a:rPr lang="en-US" altLang="zh-CN" sz="1600" dirty="0"/>
              <a:t>API</a:t>
            </a:r>
            <a:r>
              <a:rPr lang="zh-CN" altLang="en-US" sz="1600" dirty="0"/>
              <a:t>文档</a:t>
            </a:r>
            <a:endParaRPr lang="zh-CN" altLang="en-US" sz="1600" dirty="0"/>
          </a:p>
          <a:p>
            <a:pPr>
              <a:lnSpc>
                <a:spcPct val="110000"/>
              </a:lnSpc>
            </a:pPr>
            <a:r>
              <a:rPr lang="en-US" altLang="zh-CN" sz="1600" dirty="0"/>
              <a:t>- </a:t>
            </a:r>
            <a:r>
              <a:rPr lang="zh-CN" altLang="en-US" sz="1600" dirty="0"/>
              <a:t>参与了文件操作异常处理方案的讨论</a:t>
            </a:r>
            <a:endParaRPr lang="zh-CN" altLang="en-US" sz="1600" dirty="0"/>
          </a:p>
          <a:p>
            <a:pPr>
              <a:lnSpc>
                <a:spcPct val="110000"/>
              </a:lnSpc>
            </a:pPr>
            <a:endParaRPr lang="zh-CN" alt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248400" y="2556935"/>
            <a:ext cx="5689600" cy="1333500"/>
          </a:xfrm>
          <a:custGeom>
            <a:avLst/>
            <a:gdLst/>
            <a:ahLst/>
            <a:cxnLst/>
            <a:rect l="l" t="t" r="r" b="b"/>
            <a:pathLst>
              <a:path w="5689600" h="1333500">
                <a:moveTo>
                  <a:pt x="101599" y="0"/>
                </a:moveTo>
                <a:lnTo>
                  <a:pt x="5588001" y="0"/>
                </a:lnTo>
                <a:cubicBezTo>
                  <a:pt x="5644112" y="0"/>
                  <a:pt x="5689600" y="45488"/>
                  <a:pt x="5689600" y="101599"/>
                </a:cubicBezTo>
                <a:lnTo>
                  <a:pt x="5689600" y="1231901"/>
                </a:lnTo>
                <a:cubicBezTo>
                  <a:pt x="5689600" y="1288012"/>
                  <a:pt x="5644112" y="1333500"/>
                  <a:pt x="5588001" y="1333500"/>
                </a:cubicBezTo>
                <a:lnTo>
                  <a:pt x="101599" y="1333500"/>
                </a:lnTo>
                <a:cubicBezTo>
                  <a:pt x="45488" y="1333500"/>
                  <a:pt x="0" y="1288012"/>
                  <a:pt x="0" y="1231901"/>
                </a:cubicBezTo>
                <a:lnTo>
                  <a:pt x="0" y="101599"/>
                </a:lnTo>
                <a:cubicBezTo>
                  <a:pt x="0" y="45488"/>
                  <a:pt x="45488" y="0"/>
                  <a:pt x="101599" y="0"/>
                </a:cubicBezTo>
                <a:close/>
              </a:path>
            </a:pathLst>
          </a:custGeom>
          <a:solidFill>
            <a:srgbClr val="FFC107">
              <a:alpha val="10196"/>
            </a:srgbClr>
          </a:solidFill>
        </p:spPr>
      </p:sp>
      <p:sp>
        <p:nvSpPr>
          <p:cNvPr id="16" name="Text 13"/>
          <p:cNvSpPr/>
          <p:nvPr/>
        </p:nvSpPr>
        <p:spPr>
          <a:xfrm>
            <a:off x="6451600" y="2760135"/>
            <a:ext cx="5397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C107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编码与行尾规范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451600" y="3166535"/>
            <a:ext cx="5372100" cy="520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强制使用 </a:t>
            </a:r>
            <a:r>
              <a:rPr lang="en-US" sz="1400" dirty="0">
                <a:solidFill>
                  <a:srgbClr val="333333"/>
                </a:solidFill>
                <a:highlight>
                  <a:srgbClr val="FFC107">
                    <a:alpha val="26700"/>
                  </a:srgbClr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UTF-8 without BOM 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编码，避免乱码。统一使用 </a:t>
            </a:r>
            <a:r>
              <a:rPr lang="en-US" sz="1400" dirty="0">
                <a:solidFill>
                  <a:srgbClr val="333333"/>
                </a:solidFill>
                <a:highlight>
                  <a:srgbClr val="FFC107">
                    <a:alpha val="26700"/>
                  </a:srgbClr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LF 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作为行尾符，确保跨系统兼容性。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6248400" y="4097868"/>
            <a:ext cx="5689600" cy="1320800"/>
          </a:xfrm>
          <a:custGeom>
            <a:avLst/>
            <a:gdLst/>
            <a:ahLst/>
            <a:cxnLst/>
            <a:rect l="l" t="t" r="r" b="b"/>
            <a:pathLst>
              <a:path w="5689600" h="1320800">
                <a:moveTo>
                  <a:pt x="101596" y="0"/>
                </a:moveTo>
                <a:lnTo>
                  <a:pt x="5588004" y="0"/>
                </a:lnTo>
                <a:cubicBezTo>
                  <a:pt x="5644114" y="0"/>
                  <a:pt x="5689600" y="45486"/>
                  <a:pt x="5689600" y="101596"/>
                </a:cubicBezTo>
                <a:lnTo>
                  <a:pt x="5689600" y="1219204"/>
                </a:lnTo>
                <a:cubicBezTo>
                  <a:pt x="5689600" y="1275314"/>
                  <a:pt x="5644114" y="1320800"/>
                  <a:pt x="5588004" y="1320800"/>
                </a:cubicBezTo>
                <a:lnTo>
                  <a:pt x="101596" y="1320800"/>
                </a:lnTo>
                <a:cubicBezTo>
                  <a:pt x="45486" y="1320800"/>
                  <a:pt x="0" y="1275314"/>
                  <a:pt x="0" y="12192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015DEC">
              <a:alpha val="10196"/>
            </a:srgbClr>
          </a:solidFill>
        </p:spPr>
      </p:sp>
      <p:sp>
        <p:nvSpPr>
          <p:cNvPr id="19" name="Text 16"/>
          <p:cNvSpPr/>
          <p:nvPr/>
        </p:nvSpPr>
        <p:spPr>
          <a:xfrm>
            <a:off x="6451600" y="4301068"/>
            <a:ext cx="5397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015DE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为何不是JSON?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6451600" y="4707468"/>
            <a:ext cx="53721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虽然JSON对嵌套数据更友好，但CSV的</a:t>
            </a:r>
            <a:r>
              <a:rPr lang="en-US" sz="1400" dirty="0">
                <a:solidFill>
                  <a:srgbClr val="333333"/>
                </a:solidFill>
                <a:highlight>
                  <a:srgbClr val="FFC107">
                    <a:alpha val="267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可读性和易编辑性 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是会议场景下的首要考量，非技术人员也能轻松上手。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6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41:10-d3k80lgs8jdo4os5e8a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1085" y="770890"/>
            <a:ext cx="2045970" cy="204597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10-11:41:14-d3k80mgs8jdo4os5e8d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090" y="1907540"/>
            <a:ext cx="6954520" cy="30429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456180" y="3725545"/>
            <a:ext cx="7279640" cy="68834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暂停与动态编辑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4684395" y="2249805"/>
            <a:ext cx="2824480" cy="143383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rgbClr val="2142E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3863975" y="2890520"/>
            <a:ext cx="1303655" cy="414655"/>
          </a:xfrm>
          <a:custGeom>
            <a:avLst/>
            <a:gdLst/>
            <a:ahLst/>
            <a:cxnLst/>
            <a:rect l="l" t="t" r="r" b="b"/>
            <a:pathLst>
              <a:path w="1303655" h="414655">
                <a:moveTo>
                  <a:pt x="286093" y="206786"/>
                </a:moveTo>
                <a:lnTo>
                  <a:pt x="80589" y="-150"/>
                </a:lnTo>
                <a:lnTo>
                  <a:pt x="-1448" y="82538"/>
                </a:lnTo>
                <a:lnTo>
                  <a:pt x="64310" y="148778"/>
                </a:lnTo>
                <a:lnTo>
                  <a:pt x="116498" y="207257"/>
                </a:lnTo>
                <a:lnTo>
                  <a:pt x="64310" y="265717"/>
                </a:lnTo>
                <a:lnTo>
                  <a:pt x="-1448" y="331958"/>
                </a:lnTo>
                <a:lnTo>
                  <a:pt x="80589" y="414655"/>
                </a:lnTo>
                <a:lnTo>
                  <a:pt x="286093" y="207719"/>
                </a:lnTo>
                <a:lnTo>
                  <a:pt x="285640" y="207248"/>
                </a:lnTo>
                <a:close/>
                <a:moveTo>
                  <a:pt x="625280" y="206786"/>
                </a:moveTo>
                <a:lnTo>
                  <a:pt x="419777" y="-150"/>
                </a:lnTo>
                <a:lnTo>
                  <a:pt x="337739" y="82538"/>
                </a:lnTo>
                <a:lnTo>
                  <a:pt x="403497" y="148778"/>
                </a:lnTo>
                <a:lnTo>
                  <a:pt x="455597" y="207257"/>
                </a:lnTo>
                <a:lnTo>
                  <a:pt x="403497" y="265717"/>
                </a:lnTo>
                <a:lnTo>
                  <a:pt x="337739" y="331958"/>
                </a:lnTo>
                <a:lnTo>
                  <a:pt x="419777" y="414655"/>
                </a:lnTo>
                <a:lnTo>
                  <a:pt x="625280" y="207719"/>
                </a:lnTo>
                <a:lnTo>
                  <a:pt x="624827" y="207248"/>
                </a:lnTo>
                <a:close/>
                <a:moveTo>
                  <a:pt x="964468" y="206786"/>
                </a:moveTo>
                <a:lnTo>
                  <a:pt x="758964" y="-150"/>
                </a:lnTo>
                <a:lnTo>
                  <a:pt x="676836" y="82538"/>
                </a:lnTo>
                <a:lnTo>
                  <a:pt x="742685" y="148778"/>
                </a:lnTo>
                <a:lnTo>
                  <a:pt x="794784" y="207257"/>
                </a:lnTo>
                <a:lnTo>
                  <a:pt x="742685" y="265717"/>
                </a:lnTo>
                <a:lnTo>
                  <a:pt x="676836" y="331958"/>
                </a:lnTo>
                <a:lnTo>
                  <a:pt x="758964" y="414655"/>
                </a:lnTo>
                <a:lnTo>
                  <a:pt x="964468" y="207719"/>
                </a:lnTo>
                <a:lnTo>
                  <a:pt x="964015" y="207248"/>
                </a:lnTo>
                <a:close/>
                <a:moveTo>
                  <a:pt x="1303655" y="206786"/>
                </a:moveTo>
                <a:lnTo>
                  <a:pt x="1098151" y="-150"/>
                </a:lnTo>
                <a:lnTo>
                  <a:pt x="1016024" y="82538"/>
                </a:lnTo>
                <a:lnTo>
                  <a:pt x="1081781" y="148778"/>
                </a:lnTo>
                <a:lnTo>
                  <a:pt x="1133970" y="207257"/>
                </a:lnTo>
                <a:lnTo>
                  <a:pt x="1081781" y="265717"/>
                </a:lnTo>
                <a:lnTo>
                  <a:pt x="1016024" y="331958"/>
                </a:lnTo>
                <a:lnTo>
                  <a:pt x="1098151" y="414655"/>
                </a:lnTo>
                <a:lnTo>
                  <a:pt x="1303655" y="207719"/>
                </a:lnTo>
                <a:lnTo>
                  <a:pt x="1303111" y="207248"/>
                </a:lnTo>
                <a:close/>
              </a:path>
            </a:pathLst>
          </a:custGeom>
          <a:solidFill>
            <a:srgbClr val="2142EF"/>
          </a:solidFill>
        </p:spPr>
      </p:sp>
      <p:sp>
        <p:nvSpPr>
          <p:cNvPr id="7" name="Text 3"/>
          <p:cNvSpPr/>
          <p:nvPr/>
        </p:nvSpPr>
        <p:spPr>
          <a:xfrm>
            <a:off x="3863975" y="2890520"/>
            <a:ext cx="1303655" cy="4146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 flipH="1">
            <a:off x="6957060" y="2890520"/>
            <a:ext cx="1303655" cy="414655"/>
          </a:xfrm>
          <a:custGeom>
            <a:avLst/>
            <a:gdLst/>
            <a:ahLst/>
            <a:cxnLst/>
            <a:rect l="l" t="t" r="r" b="b"/>
            <a:pathLst>
              <a:path w="1303655" h="414655">
                <a:moveTo>
                  <a:pt x="286093" y="206786"/>
                </a:moveTo>
                <a:lnTo>
                  <a:pt x="80589" y="-150"/>
                </a:lnTo>
                <a:lnTo>
                  <a:pt x="-1448" y="82538"/>
                </a:lnTo>
                <a:lnTo>
                  <a:pt x="64310" y="148778"/>
                </a:lnTo>
                <a:lnTo>
                  <a:pt x="116498" y="207257"/>
                </a:lnTo>
                <a:lnTo>
                  <a:pt x="64310" y="265717"/>
                </a:lnTo>
                <a:lnTo>
                  <a:pt x="-1448" y="331958"/>
                </a:lnTo>
                <a:lnTo>
                  <a:pt x="80589" y="414655"/>
                </a:lnTo>
                <a:lnTo>
                  <a:pt x="286093" y="207719"/>
                </a:lnTo>
                <a:lnTo>
                  <a:pt x="285640" y="207248"/>
                </a:lnTo>
                <a:close/>
                <a:moveTo>
                  <a:pt x="625280" y="206786"/>
                </a:moveTo>
                <a:lnTo>
                  <a:pt x="419777" y="-150"/>
                </a:lnTo>
                <a:lnTo>
                  <a:pt x="337739" y="82538"/>
                </a:lnTo>
                <a:lnTo>
                  <a:pt x="403497" y="148778"/>
                </a:lnTo>
                <a:lnTo>
                  <a:pt x="455597" y="207257"/>
                </a:lnTo>
                <a:lnTo>
                  <a:pt x="403497" y="265717"/>
                </a:lnTo>
                <a:lnTo>
                  <a:pt x="337739" y="331958"/>
                </a:lnTo>
                <a:lnTo>
                  <a:pt x="419777" y="414655"/>
                </a:lnTo>
                <a:lnTo>
                  <a:pt x="625280" y="207719"/>
                </a:lnTo>
                <a:lnTo>
                  <a:pt x="624827" y="207248"/>
                </a:lnTo>
                <a:close/>
                <a:moveTo>
                  <a:pt x="964468" y="206786"/>
                </a:moveTo>
                <a:lnTo>
                  <a:pt x="758964" y="-150"/>
                </a:lnTo>
                <a:lnTo>
                  <a:pt x="676836" y="82538"/>
                </a:lnTo>
                <a:lnTo>
                  <a:pt x="742685" y="148778"/>
                </a:lnTo>
                <a:lnTo>
                  <a:pt x="794784" y="207257"/>
                </a:lnTo>
                <a:lnTo>
                  <a:pt x="742685" y="265717"/>
                </a:lnTo>
                <a:lnTo>
                  <a:pt x="676836" y="331958"/>
                </a:lnTo>
                <a:lnTo>
                  <a:pt x="758964" y="414655"/>
                </a:lnTo>
                <a:lnTo>
                  <a:pt x="964468" y="207719"/>
                </a:lnTo>
                <a:lnTo>
                  <a:pt x="964015" y="207248"/>
                </a:lnTo>
                <a:close/>
                <a:moveTo>
                  <a:pt x="1303655" y="206786"/>
                </a:moveTo>
                <a:lnTo>
                  <a:pt x="1098151" y="-150"/>
                </a:lnTo>
                <a:lnTo>
                  <a:pt x="1016024" y="82538"/>
                </a:lnTo>
                <a:lnTo>
                  <a:pt x="1081781" y="148778"/>
                </a:lnTo>
                <a:lnTo>
                  <a:pt x="1133970" y="207257"/>
                </a:lnTo>
                <a:lnTo>
                  <a:pt x="1081781" y="265717"/>
                </a:lnTo>
                <a:lnTo>
                  <a:pt x="1016024" y="331958"/>
                </a:lnTo>
                <a:lnTo>
                  <a:pt x="1098151" y="414655"/>
                </a:lnTo>
                <a:lnTo>
                  <a:pt x="1303655" y="207719"/>
                </a:lnTo>
                <a:lnTo>
                  <a:pt x="1303111" y="207248"/>
                </a:lnTo>
                <a:close/>
              </a:path>
            </a:pathLst>
          </a:custGeom>
          <a:solidFill>
            <a:srgbClr val="2142EF"/>
          </a:solidFill>
        </p:spPr>
      </p:sp>
      <p:sp>
        <p:nvSpPr>
          <p:cNvPr id="9" name="Text 5"/>
          <p:cNvSpPr/>
          <p:nvPr/>
        </p:nvSpPr>
        <p:spPr>
          <a:xfrm>
            <a:off x="6957060" y="2890520"/>
            <a:ext cx="1303655" cy="4146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2" descr="https://kimi-img.moonshot.cn/pub/slides/slides_tmpl/image/25-10-10-11:41:15-d3k80mos8jdo4os5e8eg.png"/>
          <p:cNvPicPr>
            <a:picLocks noChangeAspect="1"/>
          </p:cNvPicPr>
          <p:nvPr/>
        </p:nvPicPr>
        <p:blipFill>
          <a:blip r:embed="rId4">
            <a:alphaModFix amt="38000"/>
          </a:blip>
          <a:stretch>
            <a:fillRect/>
          </a:stretch>
        </p:blipFill>
        <p:spPr>
          <a:xfrm rot="16200000">
            <a:off x="-1539875" y="2364740"/>
            <a:ext cx="5589905" cy="2401570"/>
          </a:xfrm>
          <a:prstGeom prst="rect">
            <a:avLst/>
          </a:prstGeom>
        </p:spPr>
      </p:pic>
      <p:pic>
        <p:nvPicPr>
          <p:cNvPr id="11" name="Image 3" descr="https://kimi-img.moonshot.cn/pub/slides/slides_tmpl/image/25-10-10-11:41:10-d3k80lgs8jdo4os5e8a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" y="4950460"/>
            <a:ext cx="1072515" cy="1072515"/>
          </a:xfrm>
          <a:prstGeom prst="rect">
            <a:avLst/>
          </a:prstGeom>
        </p:spPr>
      </p:pic>
      <p:pic>
        <p:nvPicPr>
          <p:cNvPr id="12" name="Image 4" descr="https://kimi-img.moonshot.cn/pub/slides/slides_tmpl/image/25-10-10-11:41:15-d3k80mos8jdo4os5e8f0.jpg"/>
          <p:cNvPicPr>
            <a:picLocks noChangeAspect="1"/>
          </p:cNvPicPr>
          <p:nvPr/>
        </p:nvPicPr>
        <p:blipFill>
          <a:blip r:embed="rId5"/>
          <a:srcRect l="7961" t="6530" r="4858" b="8756"/>
          <a:stretch>
            <a:fillRect/>
          </a:stretch>
        </p:blipFill>
        <p:spPr>
          <a:xfrm>
            <a:off x="1059180" y="615950"/>
            <a:ext cx="3016250" cy="1961515"/>
          </a:xfrm>
          <a:prstGeom prst="rect">
            <a:avLst/>
          </a:prstGeom>
        </p:spPr>
      </p:pic>
      <p:pic>
        <p:nvPicPr>
          <p:cNvPr id="13" name="Image 5" descr="https://kimi-img.moonshot.cn/pub/slides/slides_tmpl/image/25-10-10-11:41:11-d3k80los8jdo4os5e8a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9720" y="5592445"/>
            <a:ext cx="997585" cy="63119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41:21-d3k80o8s8jdo4os5e8i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4065" cy="68980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2827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015DE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暂停状态机：从信号到线程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1841500"/>
            <a:ext cx="11772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利用Python的`threading.Event`实现毫秒级精准暂停，避免粗暴中断线程带来的风险。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2413000"/>
            <a:ext cx="5689600" cy="1612900"/>
          </a:xfrm>
          <a:custGeom>
            <a:avLst/>
            <a:gdLst/>
            <a:ahLst/>
            <a:cxnLst/>
            <a:rect l="l" t="t" r="r" b="b"/>
            <a:pathLst>
              <a:path w="5689600" h="1612900">
                <a:moveTo>
                  <a:pt x="101597" y="0"/>
                </a:moveTo>
                <a:lnTo>
                  <a:pt x="5588003" y="0"/>
                </a:lnTo>
                <a:cubicBezTo>
                  <a:pt x="5644076" y="0"/>
                  <a:pt x="5689600" y="45524"/>
                  <a:pt x="5689600" y="101597"/>
                </a:cubicBezTo>
                <a:lnTo>
                  <a:pt x="5689600" y="1511303"/>
                </a:lnTo>
                <a:cubicBezTo>
                  <a:pt x="5689600" y="1567376"/>
                  <a:pt x="5644076" y="1612900"/>
                  <a:pt x="5588003" y="1612900"/>
                </a:cubicBezTo>
                <a:lnTo>
                  <a:pt x="101597" y="1612900"/>
                </a:lnTo>
                <a:cubicBezTo>
                  <a:pt x="45524" y="1612900"/>
                  <a:pt x="0" y="1567376"/>
                  <a:pt x="0" y="1511303"/>
                </a:cubicBezTo>
                <a:lnTo>
                  <a:pt x="0" y="101597"/>
                </a:lnTo>
                <a:cubicBezTo>
                  <a:pt x="0" y="45524"/>
                  <a:pt x="45524" y="0"/>
                  <a:pt x="101597" y="0"/>
                </a:cubicBezTo>
                <a:close/>
              </a:path>
            </a:pathLst>
          </a:custGeom>
          <a:solidFill>
            <a:srgbClr val="015DEC">
              <a:alpha val="10196"/>
            </a:srgbClr>
          </a:solidFill>
        </p:spPr>
      </p:sp>
      <p:sp>
        <p:nvSpPr>
          <p:cNvPr id="6" name="Text 3"/>
          <p:cNvSpPr/>
          <p:nvPr/>
        </p:nvSpPr>
        <p:spPr>
          <a:xfrm>
            <a:off x="457200" y="2616200"/>
            <a:ext cx="5397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015DE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核心机制: Event信号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57200" y="3022600"/>
            <a:ext cx="5372100" cy="8001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计时线程循环中调用 </a:t>
            </a:r>
            <a:r>
              <a:rPr lang="en-US" sz="1400" dirty="0">
                <a:solidFill>
                  <a:srgbClr val="333333"/>
                </a:solidFill>
                <a:highlight>
                  <a:srgbClr val="015DEC">
                    <a:alpha val="13300"/>
                  </a:srgbClr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pause_event.wait() 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。当用户点击暂停，GUI线程调用 </a:t>
            </a:r>
            <a:r>
              <a:rPr lang="en-US" sz="1400" dirty="0">
                <a:solidFill>
                  <a:srgbClr val="333333"/>
                </a:solidFill>
                <a:highlight>
                  <a:srgbClr val="015DEC">
                    <a:alpha val="13300"/>
                  </a:srgbClr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pause_event.clear() 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，计时线程即刻阻塞，实现</a:t>
            </a:r>
            <a:r>
              <a:rPr lang="en-US" sz="1400" dirty="0">
                <a:solidFill>
                  <a:srgbClr val="333333"/>
                </a:solidFill>
                <a:highlight>
                  <a:srgbClr val="FFC107">
                    <a:alpha val="267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毫秒级冻结 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。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54000" y="4224868"/>
            <a:ext cx="5689600" cy="1333500"/>
          </a:xfrm>
          <a:custGeom>
            <a:avLst/>
            <a:gdLst/>
            <a:ahLst/>
            <a:cxnLst/>
            <a:rect l="l" t="t" r="r" b="b"/>
            <a:pathLst>
              <a:path w="5689600" h="1333500">
                <a:moveTo>
                  <a:pt x="101599" y="0"/>
                </a:moveTo>
                <a:lnTo>
                  <a:pt x="5588001" y="0"/>
                </a:lnTo>
                <a:cubicBezTo>
                  <a:pt x="5644112" y="0"/>
                  <a:pt x="5689600" y="45488"/>
                  <a:pt x="5689600" y="101599"/>
                </a:cubicBezTo>
                <a:lnTo>
                  <a:pt x="5689600" y="1231901"/>
                </a:lnTo>
                <a:cubicBezTo>
                  <a:pt x="5689600" y="1288012"/>
                  <a:pt x="5644112" y="1333500"/>
                  <a:pt x="5588001" y="1333500"/>
                </a:cubicBezTo>
                <a:lnTo>
                  <a:pt x="101599" y="1333500"/>
                </a:lnTo>
                <a:cubicBezTo>
                  <a:pt x="45488" y="1333500"/>
                  <a:pt x="0" y="1288012"/>
                  <a:pt x="0" y="1231901"/>
                </a:cubicBezTo>
                <a:lnTo>
                  <a:pt x="0" y="101599"/>
                </a:lnTo>
                <a:cubicBezTo>
                  <a:pt x="0" y="45488"/>
                  <a:pt x="45488" y="0"/>
                  <a:pt x="101599" y="0"/>
                </a:cubicBezTo>
                <a:close/>
              </a:path>
            </a:pathLst>
          </a:custGeom>
          <a:solidFill>
            <a:srgbClr val="FFC107">
              <a:alpha val="10196"/>
            </a:srgbClr>
          </a:solidFill>
        </p:spPr>
      </p:sp>
      <p:sp>
        <p:nvSpPr>
          <p:cNvPr id="9" name="Text 6"/>
          <p:cNvSpPr/>
          <p:nvPr/>
        </p:nvSpPr>
        <p:spPr>
          <a:xfrm>
            <a:off x="457200" y="4428068"/>
            <a:ext cx="5397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C107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状态枚举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57200" y="4834468"/>
            <a:ext cx="5372100" cy="520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定义</a:t>
            </a:r>
            <a:r>
              <a:rPr lang="en-US" sz="1400" dirty="0">
                <a:solidFill>
                  <a:srgbClr val="333333"/>
                </a:solidFill>
                <a:highlight>
                  <a:srgbClr val="FFC107">
                    <a:alpha val="13300"/>
                  </a:srgbClr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 RUNNING 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, </a:t>
            </a:r>
            <a:r>
              <a:rPr lang="en-US" sz="1400" dirty="0">
                <a:solidFill>
                  <a:srgbClr val="333333"/>
                </a:solidFill>
                <a:highlight>
                  <a:srgbClr val="FFC107">
                    <a:alpha val="13300"/>
                  </a:srgbClr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PAUSED 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, </a:t>
            </a:r>
            <a:r>
              <a:rPr lang="en-US" sz="1400" dirty="0">
                <a:solidFill>
                  <a:srgbClr val="333333"/>
                </a:solidFill>
                <a:highlight>
                  <a:srgbClr val="FFC107">
                    <a:alpha val="13300"/>
                  </a:srgbClr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FINISHED 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状态，驱动GUI按钮文案与颜色实时变化，保证</a:t>
            </a:r>
            <a:r>
              <a:rPr lang="en-US" sz="1400" dirty="0">
                <a:solidFill>
                  <a:srgbClr val="333333"/>
                </a:solidFill>
                <a:highlight>
                  <a:srgbClr val="FFC107">
                    <a:alpha val="267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视觉与底层状态一致 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。</a:t>
            </a:r>
            <a:endParaRPr lang="en-US" sz="1600" dirty="0"/>
          </a:p>
        </p:txBody>
      </p:sp>
      <p:pic>
        <p:nvPicPr>
          <p:cNvPr id="11" name="Image 1" descr="https://kimi-web-img.moonshot.cn/img/docs.spring.io/8b57ced491e7b6c84999e65de9edbe211ccaafc6.png"/>
          <p:cNvPicPr>
            <a:picLocks noChangeAspect="1"/>
          </p:cNvPicPr>
          <p:nvPr/>
        </p:nvPicPr>
        <p:blipFill>
          <a:blip r:embed="rId2"/>
          <a:srcRect t="1135" b="1135"/>
          <a:stretch>
            <a:fillRect/>
          </a:stretch>
        </p:blipFill>
        <p:spPr>
          <a:xfrm>
            <a:off x="6248400" y="2400300"/>
            <a:ext cx="5689600" cy="3175000"/>
          </a:xfrm>
          <a:prstGeom prst="roundRect">
            <a:avLst>
              <a:gd name="adj" fmla="val 3200"/>
            </a:avLst>
          </a:prstGeom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41:21-d3k80o8s8jdo4os5e8i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4065" cy="68980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2827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015DE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动态改时间：线程安全与回写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1841500"/>
            <a:ext cx="11772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暂停状态下可安全修改任务时长，并通过锁机制保障操作的原子性与线程安全。</a:t>
            </a:r>
            <a:endParaRPr lang="en-US" sz="1600" dirty="0"/>
          </a:p>
        </p:txBody>
      </p:sp>
      <p:pic>
        <p:nvPicPr>
          <p:cNvPr id="5" name="Image 1" descr="https://statics.moonshot.cn/kimi-ppt/html-gen/static/image-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488565"/>
            <a:ext cx="6692900" cy="3175000"/>
          </a:xfrm>
          <a:prstGeom prst="roundRect">
            <a:avLst>
              <a:gd name="adj" fmla="val 3200"/>
            </a:avLst>
          </a:prstGeom>
        </p:spPr>
      </p:pic>
      <p:sp>
        <p:nvSpPr>
          <p:cNvPr id="6" name="Shape 2"/>
          <p:cNvSpPr/>
          <p:nvPr/>
        </p:nvSpPr>
        <p:spPr>
          <a:xfrm>
            <a:off x="7247467" y="2429935"/>
            <a:ext cx="4686300" cy="1320800"/>
          </a:xfrm>
          <a:custGeom>
            <a:avLst/>
            <a:gdLst/>
            <a:ahLst/>
            <a:cxnLst/>
            <a:rect l="l" t="t" r="r" b="b"/>
            <a:pathLst>
              <a:path w="4686300" h="1320800">
                <a:moveTo>
                  <a:pt x="101596" y="0"/>
                </a:moveTo>
                <a:lnTo>
                  <a:pt x="4584704" y="0"/>
                </a:lnTo>
                <a:cubicBezTo>
                  <a:pt x="4640814" y="0"/>
                  <a:pt x="4686300" y="45486"/>
                  <a:pt x="4686300" y="101596"/>
                </a:cubicBezTo>
                <a:lnTo>
                  <a:pt x="4686300" y="1219204"/>
                </a:lnTo>
                <a:cubicBezTo>
                  <a:pt x="4686300" y="1275314"/>
                  <a:pt x="4640814" y="1320800"/>
                  <a:pt x="4584704" y="1320800"/>
                </a:cubicBezTo>
                <a:lnTo>
                  <a:pt x="101596" y="1320800"/>
                </a:lnTo>
                <a:cubicBezTo>
                  <a:pt x="45486" y="1320800"/>
                  <a:pt x="0" y="1275314"/>
                  <a:pt x="0" y="12192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015DEC">
              <a:alpha val="10196"/>
            </a:srgbClr>
          </a:solidFill>
        </p:spPr>
      </p:sp>
      <p:sp>
        <p:nvSpPr>
          <p:cNvPr id="7" name="Text 3"/>
          <p:cNvSpPr/>
          <p:nvPr/>
        </p:nvSpPr>
        <p:spPr>
          <a:xfrm>
            <a:off x="7450667" y="2633135"/>
            <a:ext cx="4394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015DE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交互流程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7450667" y="3039535"/>
            <a:ext cx="43688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暂停后双击任务 → 弹出编辑框 → 新时长通过校验 → 原子写入Task实例 → 立即回写计时器。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7247467" y="3953935"/>
            <a:ext cx="4686300" cy="1587500"/>
          </a:xfrm>
          <a:custGeom>
            <a:avLst/>
            <a:gdLst/>
            <a:ahLst/>
            <a:cxnLst/>
            <a:rect l="l" t="t" r="r" b="b"/>
            <a:pathLst>
              <a:path w="4686300" h="1587500">
                <a:moveTo>
                  <a:pt x="101600" y="0"/>
                </a:moveTo>
                <a:lnTo>
                  <a:pt x="4584700" y="0"/>
                </a:lnTo>
                <a:cubicBezTo>
                  <a:pt x="4640775" y="0"/>
                  <a:pt x="4686300" y="45525"/>
                  <a:pt x="4686300" y="101600"/>
                </a:cubicBezTo>
                <a:lnTo>
                  <a:pt x="4686300" y="1485900"/>
                </a:lnTo>
                <a:cubicBezTo>
                  <a:pt x="4686300" y="1541975"/>
                  <a:pt x="4640775" y="1587500"/>
                  <a:pt x="4584700" y="1587500"/>
                </a:cubicBezTo>
                <a:lnTo>
                  <a:pt x="101600" y="1587500"/>
                </a:lnTo>
                <a:cubicBezTo>
                  <a:pt x="45525" y="1587500"/>
                  <a:pt x="0" y="1541975"/>
                  <a:pt x="0" y="14859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FFC107">
              <a:alpha val="10196"/>
            </a:srgbClr>
          </a:solidFill>
        </p:spPr>
      </p:sp>
      <p:sp>
        <p:nvSpPr>
          <p:cNvPr id="10" name="Text 6"/>
          <p:cNvSpPr/>
          <p:nvPr/>
        </p:nvSpPr>
        <p:spPr>
          <a:xfrm>
            <a:off x="7450667" y="4157135"/>
            <a:ext cx="4394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C107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线程安全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7450667" y="4563535"/>
            <a:ext cx="4368800" cy="774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使用 </a:t>
            </a:r>
            <a:r>
              <a:rPr lang="en-US" sz="1400" dirty="0">
                <a:solidFill>
                  <a:srgbClr val="333333"/>
                </a:solidFill>
                <a:highlight>
                  <a:srgbClr val="FFC107">
                    <a:alpha val="13300"/>
                  </a:srgbClr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threading.Lock 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保证“修改+回写”两步操作的原子性，防止用户快速连续点击导致的</a:t>
            </a:r>
            <a:r>
              <a:rPr lang="en-US" sz="1400" dirty="0">
                <a:solidFill>
                  <a:srgbClr val="333333"/>
                </a:solidFill>
                <a:highlight>
                  <a:srgbClr val="FFC107">
                    <a:alpha val="267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竞态条件 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，确保系统稳定。</a:t>
            </a:r>
            <a:endParaRPr lang="en-US" sz="1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731520" y="3429317"/>
            <a:ext cx="5080000" cy="1529715"/>
          </a:xfrm>
          <a:prstGeom prst="rect">
            <a:avLst/>
          </a:prstGeom>
        </p:spPr>
        <p:txBody>
          <a:bodyPr>
            <a:spAutoFit/>
          </a:bodyPr>
          <a:p>
            <a:pPr marL="0" indent="0" defTabSz="266700">
              <a:lnSpc>
                <a:spcPct val="115000"/>
              </a:lnSpc>
              <a:spcBef>
                <a:spcPct val="0"/>
              </a:spcBef>
              <a:spcAft>
                <a:spcPts val="800"/>
              </a:spcAft>
            </a:pPr>
            <a:r>
              <a:rPr lang="zh-CN" sz="1600">
                <a:latin typeface="等线" panose="02010600030101010101" charset="-122"/>
                <a:ea typeface="等线" panose="02010600030101010101" charset="-122"/>
              </a:rPr>
              <a:t>与计时器模块的开发者紧密协作，确保状态同步</a:t>
            </a:r>
            <a:endParaRPr lang="zh-CN" sz="1600">
              <a:latin typeface="等线" panose="02010600030101010101" charset="-122"/>
              <a:ea typeface="等线" panose="02010600030101010101" charset="-122"/>
            </a:endParaRPr>
          </a:p>
          <a:p>
            <a:pPr marL="0" indent="0" defTabSz="266700">
              <a:lnSpc>
                <a:spcPct val="115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1600">
                <a:latin typeface="等线" panose="02010600030101010101" charset="-122"/>
                <a:ea typeface="等线" panose="02010600030101010101" charset="-122"/>
              </a:rPr>
              <a:t>- </a:t>
            </a:r>
            <a:r>
              <a:rPr lang="zh-CN" sz="1600">
                <a:latin typeface="等线" panose="02010600030101010101" charset="-122"/>
                <a:ea typeface="等线" panose="02010600030101010101" charset="-122"/>
              </a:rPr>
              <a:t>参与了多线程安全性的技术讨论</a:t>
            </a:r>
            <a:endParaRPr lang="zh-CN" sz="1600">
              <a:latin typeface="等线" panose="02010600030101010101" charset="-122"/>
              <a:ea typeface="等线" panose="02010600030101010101" charset="-122"/>
            </a:endParaRPr>
          </a:p>
          <a:p>
            <a:pPr marL="0" indent="0" defTabSz="266700">
              <a:lnSpc>
                <a:spcPct val="115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1600">
                <a:latin typeface="等线" panose="02010600030101010101" charset="-122"/>
                <a:ea typeface="等线" panose="02010600030101010101" charset="-122"/>
              </a:rPr>
              <a:t>- </a:t>
            </a:r>
            <a:r>
              <a:rPr lang="zh-CN" sz="1600">
                <a:latin typeface="等线" panose="02010600030101010101" charset="-122"/>
                <a:ea typeface="等线" panose="02010600030101010101" charset="-122"/>
              </a:rPr>
              <a:t>为界面团队提供了状态变更的回调接口</a:t>
            </a:r>
            <a:endParaRPr lang="zh-CN" sz="1600">
              <a:latin typeface="等线" panose="02010600030101010101" charset="-122"/>
              <a:ea typeface="等线" panose="02010600030101010101" charset="-122"/>
            </a:endParaRPr>
          </a:p>
          <a:p>
            <a:pPr marL="0" indent="0" defTabSz="266700">
              <a:lnSpc>
                <a:spcPct val="115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1600">
                <a:latin typeface="等线" panose="02010600030101010101" charset="-122"/>
                <a:ea typeface="等线" panose="02010600030101010101" charset="-122"/>
              </a:rPr>
              <a:t> </a:t>
            </a:r>
            <a:endParaRPr lang="en-US" altLang="zh-CN" sz="1600"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6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41:10-d3k80lgs8jdo4os5e8a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1085" y="770890"/>
            <a:ext cx="2045970" cy="204597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10-11:41:14-d3k80mgs8jdo4os5e8d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090" y="1907540"/>
            <a:ext cx="6954520" cy="30429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456180" y="3725545"/>
            <a:ext cx="7279640" cy="68834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智能提醒系统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4684395" y="2249805"/>
            <a:ext cx="2824480" cy="143383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rgbClr val="2142E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3863975" y="2890520"/>
            <a:ext cx="1303655" cy="414655"/>
          </a:xfrm>
          <a:custGeom>
            <a:avLst/>
            <a:gdLst/>
            <a:ahLst/>
            <a:cxnLst/>
            <a:rect l="l" t="t" r="r" b="b"/>
            <a:pathLst>
              <a:path w="1303655" h="414655">
                <a:moveTo>
                  <a:pt x="286093" y="206786"/>
                </a:moveTo>
                <a:lnTo>
                  <a:pt x="80589" y="-150"/>
                </a:lnTo>
                <a:lnTo>
                  <a:pt x="-1448" y="82538"/>
                </a:lnTo>
                <a:lnTo>
                  <a:pt x="64310" y="148778"/>
                </a:lnTo>
                <a:lnTo>
                  <a:pt x="116498" y="207257"/>
                </a:lnTo>
                <a:lnTo>
                  <a:pt x="64310" y="265717"/>
                </a:lnTo>
                <a:lnTo>
                  <a:pt x="-1448" y="331958"/>
                </a:lnTo>
                <a:lnTo>
                  <a:pt x="80589" y="414655"/>
                </a:lnTo>
                <a:lnTo>
                  <a:pt x="286093" y="207719"/>
                </a:lnTo>
                <a:lnTo>
                  <a:pt x="285640" y="207248"/>
                </a:lnTo>
                <a:close/>
                <a:moveTo>
                  <a:pt x="625280" y="206786"/>
                </a:moveTo>
                <a:lnTo>
                  <a:pt x="419777" y="-150"/>
                </a:lnTo>
                <a:lnTo>
                  <a:pt x="337739" y="82538"/>
                </a:lnTo>
                <a:lnTo>
                  <a:pt x="403497" y="148778"/>
                </a:lnTo>
                <a:lnTo>
                  <a:pt x="455597" y="207257"/>
                </a:lnTo>
                <a:lnTo>
                  <a:pt x="403497" y="265717"/>
                </a:lnTo>
                <a:lnTo>
                  <a:pt x="337739" y="331958"/>
                </a:lnTo>
                <a:lnTo>
                  <a:pt x="419777" y="414655"/>
                </a:lnTo>
                <a:lnTo>
                  <a:pt x="625280" y="207719"/>
                </a:lnTo>
                <a:lnTo>
                  <a:pt x="624827" y="207248"/>
                </a:lnTo>
                <a:close/>
                <a:moveTo>
                  <a:pt x="964468" y="206786"/>
                </a:moveTo>
                <a:lnTo>
                  <a:pt x="758964" y="-150"/>
                </a:lnTo>
                <a:lnTo>
                  <a:pt x="676836" y="82538"/>
                </a:lnTo>
                <a:lnTo>
                  <a:pt x="742685" y="148778"/>
                </a:lnTo>
                <a:lnTo>
                  <a:pt x="794784" y="207257"/>
                </a:lnTo>
                <a:lnTo>
                  <a:pt x="742685" y="265717"/>
                </a:lnTo>
                <a:lnTo>
                  <a:pt x="676836" y="331958"/>
                </a:lnTo>
                <a:lnTo>
                  <a:pt x="758964" y="414655"/>
                </a:lnTo>
                <a:lnTo>
                  <a:pt x="964468" y="207719"/>
                </a:lnTo>
                <a:lnTo>
                  <a:pt x="964015" y="207248"/>
                </a:lnTo>
                <a:close/>
                <a:moveTo>
                  <a:pt x="1303655" y="206786"/>
                </a:moveTo>
                <a:lnTo>
                  <a:pt x="1098151" y="-150"/>
                </a:lnTo>
                <a:lnTo>
                  <a:pt x="1016024" y="82538"/>
                </a:lnTo>
                <a:lnTo>
                  <a:pt x="1081781" y="148778"/>
                </a:lnTo>
                <a:lnTo>
                  <a:pt x="1133970" y="207257"/>
                </a:lnTo>
                <a:lnTo>
                  <a:pt x="1081781" y="265717"/>
                </a:lnTo>
                <a:lnTo>
                  <a:pt x="1016024" y="331958"/>
                </a:lnTo>
                <a:lnTo>
                  <a:pt x="1098151" y="414655"/>
                </a:lnTo>
                <a:lnTo>
                  <a:pt x="1303655" y="207719"/>
                </a:lnTo>
                <a:lnTo>
                  <a:pt x="1303111" y="207248"/>
                </a:lnTo>
                <a:close/>
              </a:path>
            </a:pathLst>
          </a:custGeom>
          <a:solidFill>
            <a:srgbClr val="2142EF"/>
          </a:solidFill>
        </p:spPr>
      </p:sp>
      <p:sp>
        <p:nvSpPr>
          <p:cNvPr id="7" name="Text 3"/>
          <p:cNvSpPr/>
          <p:nvPr/>
        </p:nvSpPr>
        <p:spPr>
          <a:xfrm>
            <a:off x="3863975" y="2890520"/>
            <a:ext cx="1303655" cy="4146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 flipH="1">
            <a:off x="6957060" y="2890520"/>
            <a:ext cx="1303655" cy="414655"/>
          </a:xfrm>
          <a:custGeom>
            <a:avLst/>
            <a:gdLst/>
            <a:ahLst/>
            <a:cxnLst/>
            <a:rect l="l" t="t" r="r" b="b"/>
            <a:pathLst>
              <a:path w="1303655" h="414655">
                <a:moveTo>
                  <a:pt x="286093" y="206786"/>
                </a:moveTo>
                <a:lnTo>
                  <a:pt x="80589" y="-150"/>
                </a:lnTo>
                <a:lnTo>
                  <a:pt x="-1448" y="82538"/>
                </a:lnTo>
                <a:lnTo>
                  <a:pt x="64310" y="148778"/>
                </a:lnTo>
                <a:lnTo>
                  <a:pt x="116498" y="207257"/>
                </a:lnTo>
                <a:lnTo>
                  <a:pt x="64310" y="265717"/>
                </a:lnTo>
                <a:lnTo>
                  <a:pt x="-1448" y="331958"/>
                </a:lnTo>
                <a:lnTo>
                  <a:pt x="80589" y="414655"/>
                </a:lnTo>
                <a:lnTo>
                  <a:pt x="286093" y="207719"/>
                </a:lnTo>
                <a:lnTo>
                  <a:pt x="285640" y="207248"/>
                </a:lnTo>
                <a:close/>
                <a:moveTo>
                  <a:pt x="625280" y="206786"/>
                </a:moveTo>
                <a:lnTo>
                  <a:pt x="419777" y="-150"/>
                </a:lnTo>
                <a:lnTo>
                  <a:pt x="337739" y="82538"/>
                </a:lnTo>
                <a:lnTo>
                  <a:pt x="403497" y="148778"/>
                </a:lnTo>
                <a:lnTo>
                  <a:pt x="455597" y="207257"/>
                </a:lnTo>
                <a:lnTo>
                  <a:pt x="403497" y="265717"/>
                </a:lnTo>
                <a:lnTo>
                  <a:pt x="337739" y="331958"/>
                </a:lnTo>
                <a:lnTo>
                  <a:pt x="419777" y="414655"/>
                </a:lnTo>
                <a:lnTo>
                  <a:pt x="625280" y="207719"/>
                </a:lnTo>
                <a:lnTo>
                  <a:pt x="624827" y="207248"/>
                </a:lnTo>
                <a:close/>
                <a:moveTo>
                  <a:pt x="964468" y="206786"/>
                </a:moveTo>
                <a:lnTo>
                  <a:pt x="758964" y="-150"/>
                </a:lnTo>
                <a:lnTo>
                  <a:pt x="676836" y="82538"/>
                </a:lnTo>
                <a:lnTo>
                  <a:pt x="742685" y="148778"/>
                </a:lnTo>
                <a:lnTo>
                  <a:pt x="794784" y="207257"/>
                </a:lnTo>
                <a:lnTo>
                  <a:pt x="742685" y="265717"/>
                </a:lnTo>
                <a:lnTo>
                  <a:pt x="676836" y="331958"/>
                </a:lnTo>
                <a:lnTo>
                  <a:pt x="758964" y="414655"/>
                </a:lnTo>
                <a:lnTo>
                  <a:pt x="964468" y="207719"/>
                </a:lnTo>
                <a:lnTo>
                  <a:pt x="964015" y="207248"/>
                </a:lnTo>
                <a:close/>
                <a:moveTo>
                  <a:pt x="1303655" y="206786"/>
                </a:moveTo>
                <a:lnTo>
                  <a:pt x="1098151" y="-150"/>
                </a:lnTo>
                <a:lnTo>
                  <a:pt x="1016024" y="82538"/>
                </a:lnTo>
                <a:lnTo>
                  <a:pt x="1081781" y="148778"/>
                </a:lnTo>
                <a:lnTo>
                  <a:pt x="1133970" y="207257"/>
                </a:lnTo>
                <a:lnTo>
                  <a:pt x="1081781" y="265717"/>
                </a:lnTo>
                <a:lnTo>
                  <a:pt x="1016024" y="331958"/>
                </a:lnTo>
                <a:lnTo>
                  <a:pt x="1098151" y="414655"/>
                </a:lnTo>
                <a:lnTo>
                  <a:pt x="1303655" y="207719"/>
                </a:lnTo>
                <a:lnTo>
                  <a:pt x="1303111" y="207248"/>
                </a:lnTo>
                <a:close/>
              </a:path>
            </a:pathLst>
          </a:custGeom>
          <a:solidFill>
            <a:srgbClr val="2142EF"/>
          </a:solidFill>
        </p:spPr>
      </p:sp>
      <p:sp>
        <p:nvSpPr>
          <p:cNvPr id="9" name="Text 5"/>
          <p:cNvSpPr/>
          <p:nvPr/>
        </p:nvSpPr>
        <p:spPr>
          <a:xfrm>
            <a:off x="6957060" y="2890520"/>
            <a:ext cx="1303655" cy="4146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2" descr="https://kimi-img.moonshot.cn/pub/slides/slides_tmpl/image/25-10-10-11:41:15-d3k80mos8jdo4os5e8eg.png"/>
          <p:cNvPicPr>
            <a:picLocks noChangeAspect="1"/>
          </p:cNvPicPr>
          <p:nvPr/>
        </p:nvPicPr>
        <p:blipFill>
          <a:blip r:embed="rId4">
            <a:alphaModFix amt="38000"/>
          </a:blip>
          <a:stretch>
            <a:fillRect/>
          </a:stretch>
        </p:blipFill>
        <p:spPr>
          <a:xfrm rot="16200000">
            <a:off x="-1539875" y="2364740"/>
            <a:ext cx="5589905" cy="2401570"/>
          </a:xfrm>
          <a:prstGeom prst="rect">
            <a:avLst/>
          </a:prstGeom>
        </p:spPr>
      </p:pic>
      <p:pic>
        <p:nvPicPr>
          <p:cNvPr id="11" name="Image 3" descr="https://kimi-img.moonshot.cn/pub/slides/slides_tmpl/image/25-10-10-11:41:10-d3k80lgs8jdo4os5e8a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" y="4950460"/>
            <a:ext cx="1072515" cy="1072515"/>
          </a:xfrm>
          <a:prstGeom prst="rect">
            <a:avLst/>
          </a:prstGeom>
        </p:spPr>
      </p:pic>
      <p:pic>
        <p:nvPicPr>
          <p:cNvPr id="12" name="Image 4" descr="https://kimi-img.moonshot.cn/pub/slides/slides_tmpl/image/25-10-10-11:41:15-d3k80mos8jdo4os5e8f0.jpg"/>
          <p:cNvPicPr>
            <a:picLocks noChangeAspect="1"/>
          </p:cNvPicPr>
          <p:nvPr/>
        </p:nvPicPr>
        <p:blipFill>
          <a:blip r:embed="rId5"/>
          <a:srcRect l="7961" t="6530" r="4858" b="8756"/>
          <a:stretch>
            <a:fillRect/>
          </a:stretch>
        </p:blipFill>
        <p:spPr>
          <a:xfrm>
            <a:off x="1059180" y="615950"/>
            <a:ext cx="3016250" cy="1961515"/>
          </a:xfrm>
          <a:prstGeom prst="rect">
            <a:avLst/>
          </a:prstGeom>
        </p:spPr>
      </p:pic>
      <p:pic>
        <p:nvPicPr>
          <p:cNvPr id="13" name="Image 5" descr="https://kimi-img.moonshot.cn/pub/slides/slides_tmpl/image/25-10-10-11:41:11-d3k80los8jdo4os5e8a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9720" y="5592445"/>
            <a:ext cx="997585" cy="63119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41:21-d3k80o8s8jdo4os5e8i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4065" cy="68980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4224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015DE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多级提醒策略：5分1分临界点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1981200"/>
            <a:ext cx="11772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基于会议场景设计的黄金提醒点，并可灵活配置，让系统成为智能的节奏教练。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2540000"/>
            <a:ext cx="5689600" cy="1371600"/>
          </a:xfrm>
          <a:custGeom>
            <a:avLst/>
            <a:gdLst/>
            <a:ahLst/>
            <a:cxnLst/>
            <a:rect l="l" t="t" r="r" b="b"/>
            <a:pathLst>
              <a:path w="5689600" h="1371600">
                <a:moveTo>
                  <a:pt x="101594" y="0"/>
                </a:moveTo>
                <a:lnTo>
                  <a:pt x="5588006" y="0"/>
                </a:lnTo>
                <a:cubicBezTo>
                  <a:pt x="5644115" y="0"/>
                  <a:pt x="5689600" y="45485"/>
                  <a:pt x="5689600" y="101594"/>
                </a:cubicBezTo>
                <a:lnTo>
                  <a:pt x="5689600" y="1270006"/>
                </a:lnTo>
                <a:cubicBezTo>
                  <a:pt x="5689600" y="1326115"/>
                  <a:pt x="5644115" y="1371600"/>
                  <a:pt x="5588006" y="1371600"/>
                </a:cubicBezTo>
                <a:lnTo>
                  <a:pt x="101594" y="1371600"/>
                </a:lnTo>
                <a:cubicBezTo>
                  <a:pt x="45485" y="1371600"/>
                  <a:pt x="0" y="1326115"/>
                  <a:pt x="0" y="12700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015DEC">
              <a:alpha val="10196"/>
            </a:srgbClr>
          </a:solidFill>
        </p:spPr>
      </p:sp>
      <p:sp>
        <p:nvSpPr>
          <p:cNvPr id="6" name="Text 3"/>
          <p:cNvSpPr/>
          <p:nvPr/>
        </p:nvSpPr>
        <p:spPr>
          <a:xfrm>
            <a:off x="457200" y="2743200"/>
            <a:ext cx="5397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015DE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黄金提醒点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57200" y="3149600"/>
            <a:ext cx="5372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结束前5分钟: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供主持人决策是否延长。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57200" y="3454400"/>
            <a:ext cx="5372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结束前1分钟: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提示与会者准备收尾。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54000" y="4114800"/>
            <a:ext cx="5689600" cy="1320800"/>
          </a:xfrm>
          <a:custGeom>
            <a:avLst/>
            <a:gdLst/>
            <a:ahLst/>
            <a:cxnLst/>
            <a:rect l="l" t="t" r="r" b="b"/>
            <a:pathLst>
              <a:path w="5689600" h="1320800">
                <a:moveTo>
                  <a:pt x="101596" y="0"/>
                </a:moveTo>
                <a:lnTo>
                  <a:pt x="5588004" y="0"/>
                </a:lnTo>
                <a:cubicBezTo>
                  <a:pt x="5644114" y="0"/>
                  <a:pt x="5689600" y="45486"/>
                  <a:pt x="5689600" y="101596"/>
                </a:cubicBezTo>
                <a:lnTo>
                  <a:pt x="5689600" y="1219204"/>
                </a:lnTo>
                <a:cubicBezTo>
                  <a:pt x="5689600" y="1275314"/>
                  <a:pt x="5644114" y="1320800"/>
                  <a:pt x="5588004" y="1320800"/>
                </a:cubicBezTo>
                <a:lnTo>
                  <a:pt x="101596" y="1320800"/>
                </a:lnTo>
                <a:cubicBezTo>
                  <a:pt x="45486" y="1320800"/>
                  <a:pt x="0" y="1275314"/>
                  <a:pt x="0" y="12192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FFC107">
              <a:alpha val="10196"/>
            </a:srgbClr>
          </a:solidFill>
        </p:spPr>
      </p:sp>
      <p:sp>
        <p:nvSpPr>
          <p:cNvPr id="10" name="Text 7"/>
          <p:cNvSpPr/>
          <p:nvPr/>
        </p:nvSpPr>
        <p:spPr>
          <a:xfrm>
            <a:off x="457200" y="4318000"/>
            <a:ext cx="5397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C107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自适应策略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57200" y="4724400"/>
            <a:ext cx="53721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长任务可插入</a:t>
            </a:r>
            <a:r>
              <a:rPr lang="en-US" sz="1400" dirty="0">
                <a:solidFill>
                  <a:srgbClr val="333333"/>
                </a:solidFill>
                <a:highlight>
                  <a:srgbClr val="FFC107">
                    <a:alpha val="267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50%进度提醒 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，短任务则自动关闭中段提醒，避免信息骚扰，实现智能提醒。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248400" y="2540000"/>
            <a:ext cx="5689600" cy="2895600"/>
          </a:xfrm>
          <a:custGeom>
            <a:avLst/>
            <a:gdLst/>
            <a:ahLst/>
            <a:cxnLst/>
            <a:rect l="l" t="t" r="r" b="b"/>
            <a:pathLst>
              <a:path w="5689600" h="2895600">
                <a:moveTo>
                  <a:pt x="101607" y="0"/>
                </a:moveTo>
                <a:lnTo>
                  <a:pt x="5587993" y="0"/>
                </a:lnTo>
                <a:cubicBezTo>
                  <a:pt x="5644109" y="0"/>
                  <a:pt x="5689600" y="45491"/>
                  <a:pt x="5689600" y="101607"/>
                </a:cubicBezTo>
                <a:lnTo>
                  <a:pt x="5689600" y="2793993"/>
                </a:lnTo>
                <a:cubicBezTo>
                  <a:pt x="5689600" y="2850109"/>
                  <a:pt x="5644109" y="2895600"/>
                  <a:pt x="5587993" y="2895600"/>
                </a:cubicBezTo>
                <a:lnTo>
                  <a:pt x="101607" y="2895600"/>
                </a:lnTo>
                <a:cubicBezTo>
                  <a:pt x="45491" y="2895600"/>
                  <a:pt x="0" y="2850109"/>
                  <a:pt x="0" y="27939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605F5D">
              <a:alpha val="10196"/>
            </a:srgbClr>
          </a:solidFill>
        </p:spPr>
      </p:sp>
      <p:sp>
        <p:nvSpPr>
          <p:cNvPr id="13" name="Text 10"/>
          <p:cNvSpPr/>
          <p:nvPr/>
        </p:nvSpPr>
        <p:spPr>
          <a:xfrm>
            <a:off x="6451600" y="2743200"/>
            <a:ext cx="5397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605F5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提醒配置表示例</a:t>
            </a:r>
            <a:endParaRPr lang="en-US" sz="1600" dirty="0"/>
          </a:p>
        </p:txBody>
      </p:sp>
      <p:graphicFrame>
        <p:nvGraphicFramePr>
          <p:cNvPr id="18" name="Table 0"/>
          <p:cNvGraphicFramePr>
            <a:graphicFrameLocks noGrp="1"/>
          </p:cNvGraphicFramePr>
          <p:nvPr/>
        </p:nvGraphicFramePr>
        <p:xfrm>
          <a:off x="6451600" y="3200400"/>
          <a:ext cx="5283200" cy="1638300"/>
        </p:xfrm>
        <a:graphic>
          <a:graphicData uri="http://schemas.openxmlformats.org/drawingml/2006/table">
            <a:tbl>
              <a:tblPr/>
              <a:tblGrid>
                <a:gridCol w="1963779"/>
                <a:gridCol w="1507676"/>
                <a:gridCol w="1811745"/>
              </a:tblGrid>
              <a:tr h="409575">
                <a:tc>
                  <a:txBody>
                    <a:bodyPr/>
                    <a:lstStyle/>
                    <a:p>
                      <a:pPr algn="l"/>
                      <a:r>
                        <a:rPr lang="en-US" sz="1200" b="1" u="none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提醒时机</a:t>
                      </a:r>
                      <a:endParaRPr lang="en-US" sz="12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u="none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提前时间</a:t>
                      </a:r>
                      <a:endParaRPr lang="en-US" sz="12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u="none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启用状态</a:t>
                      </a:r>
                      <a:endParaRPr lang="en-US" sz="12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9575">
                <a:tc>
                  <a:txBody>
                    <a:bodyPr/>
                    <a:lstStyle/>
                    <a:p>
                      <a:pPr algn="l"/>
                      <a:r>
                        <a:rPr lang="en-US" sz="1200" b="1" u="none" dirty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任务中段</a:t>
                      </a:r>
                      <a:endParaRPr lang="en-US" sz="12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u="none" dirty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50%</a:t>
                      </a:r>
                      <a:endParaRPr lang="en-US" sz="12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u="none" dirty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可选</a:t>
                      </a:r>
                      <a:endParaRPr lang="en-US" sz="12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9575">
                <a:tc>
                  <a:txBody>
                    <a:bodyPr/>
                    <a:lstStyle/>
                    <a:p>
                      <a:pPr algn="l"/>
                      <a:r>
                        <a:rPr lang="en-US" sz="1200" b="1" u="none" dirty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任务即将结束</a:t>
                      </a:r>
                      <a:endParaRPr lang="en-US" sz="12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u="none" dirty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5分钟</a:t>
                      </a:r>
                      <a:endParaRPr lang="en-US" sz="12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u="none" dirty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默认开启</a:t>
                      </a:r>
                      <a:endParaRPr lang="en-US" sz="12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9575">
                <a:tc>
                  <a:txBody>
                    <a:bodyPr/>
                    <a:lstStyle/>
                    <a:p>
                      <a:pPr algn="l"/>
                      <a:r>
                        <a:rPr lang="en-US" sz="1200" b="1" u="none" dirty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任务即将结束</a:t>
                      </a:r>
                      <a:endParaRPr lang="en-US" sz="12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u="none" dirty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1分钟</a:t>
                      </a:r>
                      <a:endParaRPr lang="en-US" sz="12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u="none" dirty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pitchFamily="34" charset="-120"/>
                        </a:rPr>
                        <a:t>默认开启</a:t>
                      </a:r>
                      <a:endParaRPr lang="en-US" sz="12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41:21-d3k80o8s8jdo4os5e8i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4065" cy="68980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7526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015DE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非侵入式通知：Toast与颜色联动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311400"/>
            <a:ext cx="11772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通过视觉与听觉的双重非侵入式提醒，确保信息有效传达，同时不中断会议流程。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2870200"/>
            <a:ext cx="3695700" cy="2235200"/>
          </a:xfrm>
          <a:custGeom>
            <a:avLst/>
            <a:gdLst/>
            <a:ahLst/>
            <a:cxnLst/>
            <a:rect l="l" t="t" r="r" b="b"/>
            <a:pathLst>
              <a:path w="3695700" h="2235200">
                <a:moveTo>
                  <a:pt x="101590" y="0"/>
                </a:moveTo>
                <a:lnTo>
                  <a:pt x="3594110" y="0"/>
                </a:lnTo>
                <a:cubicBezTo>
                  <a:pt x="3650217" y="0"/>
                  <a:pt x="3695700" y="45483"/>
                  <a:pt x="3695700" y="101590"/>
                </a:cubicBezTo>
                <a:lnTo>
                  <a:pt x="3695700" y="2133610"/>
                </a:lnTo>
                <a:cubicBezTo>
                  <a:pt x="3695700" y="2189717"/>
                  <a:pt x="3650217" y="2235200"/>
                  <a:pt x="3594110" y="2235200"/>
                </a:cubicBezTo>
                <a:lnTo>
                  <a:pt x="101590" y="2235200"/>
                </a:lnTo>
                <a:cubicBezTo>
                  <a:pt x="45483" y="2235200"/>
                  <a:pt x="0" y="2189717"/>
                  <a:pt x="0" y="21336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015DEC">
              <a:alpha val="10196"/>
            </a:srgbClr>
          </a:solidFill>
        </p:spPr>
      </p:sp>
      <p:sp>
        <p:nvSpPr>
          <p:cNvPr id="6" name="Shape 3"/>
          <p:cNvSpPr/>
          <p:nvPr/>
        </p:nvSpPr>
        <p:spPr>
          <a:xfrm>
            <a:off x="1693333" y="30734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015DEC"/>
          </a:solidFill>
        </p:spPr>
      </p:sp>
      <p:sp>
        <p:nvSpPr>
          <p:cNvPr id="7" name="Shape 4"/>
          <p:cNvSpPr/>
          <p:nvPr/>
        </p:nvSpPr>
        <p:spPr>
          <a:xfrm>
            <a:off x="1912408" y="32893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357188"/>
                </a:moveTo>
                <a:cubicBezTo>
                  <a:pt x="295721" y="357188"/>
                  <a:pt x="381000" y="277192"/>
                  <a:pt x="381000" y="178594"/>
                </a:cubicBezTo>
                <a:cubicBezTo>
                  <a:pt x="381000" y="79995"/>
                  <a:pt x="295721" y="0"/>
                  <a:pt x="190500" y="0"/>
                </a:cubicBezTo>
                <a:cubicBezTo>
                  <a:pt x="85279" y="0"/>
                  <a:pt x="0" y="79995"/>
                  <a:pt x="0" y="178594"/>
                </a:cubicBezTo>
                <a:cubicBezTo>
                  <a:pt x="0" y="219001"/>
                  <a:pt x="14288" y="256208"/>
                  <a:pt x="38398" y="286122"/>
                </a:cubicBezTo>
                <a:lnTo>
                  <a:pt x="2084" y="354806"/>
                </a:lnTo>
                <a:cubicBezTo>
                  <a:pt x="-1488" y="361504"/>
                  <a:pt x="-372" y="369689"/>
                  <a:pt x="4763" y="375270"/>
                </a:cubicBezTo>
                <a:cubicBezTo>
                  <a:pt x="9897" y="380851"/>
                  <a:pt x="18008" y="382563"/>
                  <a:pt x="24929" y="379586"/>
                </a:cubicBezTo>
                <a:lnTo>
                  <a:pt x="113035" y="341858"/>
                </a:lnTo>
                <a:cubicBezTo>
                  <a:pt x="136699" y="351681"/>
                  <a:pt x="162892" y="357188"/>
                  <a:pt x="190500" y="357188"/>
                </a:cubicBezTo>
                <a:close/>
                <a:moveTo>
                  <a:pt x="95250" y="154781"/>
                </a:moveTo>
                <a:cubicBezTo>
                  <a:pt x="108392" y="154781"/>
                  <a:pt x="119063" y="165451"/>
                  <a:pt x="119063" y="178594"/>
                </a:cubicBezTo>
                <a:cubicBezTo>
                  <a:pt x="119063" y="191736"/>
                  <a:pt x="108392" y="202406"/>
                  <a:pt x="95250" y="202406"/>
                </a:cubicBezTo>
                <a:cubicBezTo>
                  <a:pt x="82108" y="202406"/>
                  <a:pt x="71438" y="191736"/>
                  <a:pt x="71438" y="178594"/>
                </a:cubicBezTo>
                <a:cubicBezTo>
                  <a:pt x="71438" y="165451"/>
                  <a:pt x="82108" y="154781"/>
                  <a:pt x="95250" y="154781"/>
                </a:cubicBezTo>
                <a:close/>
                <a:moveTo>
                  <a:pt x="190500" y="154781"/>
                </a:moveTo>
                <a:cubicBezTo>
                  <a:pt x="203642" y="154781"/>
                  <a:pt x="214313" y="165451"/>
                  <a:pt x="214313" y="178594"/>
                </a:cubicBezTo>
                <a:cubicBezTo>
                  <a:pt x="214313" y="191736"/>
                  <a:pt x="203642" y="202406"/>
                  <a:pt x="190500" y="202406"/>
                </a:cubicBezTo>
                <a:cubicBezTo>
                  <a:pt x="177358" y="202406"/>
                  <a:pt x="166688" y="191736"/>
                  <a:pt x="166688" y="178594"/>
                </a:cubicBezTo>
                <a:cubicBezTo>
                  <a:pt x="166688" y="165451"/>
                  <a:pt x="177358" y="154781"/>
                  <a:pt x="190500" y="154781"/>
                </a:cubicBezTo>
                <a:close/>
                <a:moveTo>
                  <a:pt x="261938" y="178594"/>
                </a:moveTo>
                <a:cubicBezTo>
                  <a:pt x="261938" y="165451"/>
                  <a:pt x="272608" y="154781"/>
                  <a:pt x="285750" y="154781"/>
                </a:cubicBezTo>
                <a:cubicBezTo>
                  <a:pt x="298892" y="154781"/>
                  <a:pt x="309563" y="165451"/>
                  <a:pt x="309563" y="178594"/>
                </a:cubicBezTo>
                <a:cubicBezTo>
                  <a:pt x="309563" y="191736"/>
                  <a:pt x="298892" y="202406"/>
                  <a:pt x="285750" y="202406"/>
                </a:cubicBezTo>
                <a:cubicBezTo>
                  <a:pt x="272608" y="202406"/>
                  <a:pt x="261938" y="191736"/>
                  <a:pt x="261938" y="178594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8" name="Text 5"/>
          <p:cNvSpPr/>
          <p:nvPr/>
        </p:nvSpPr>
        <p:spPr>
          <a:xfrm>
            <a:off x="1565540" y="4038600"/>
            <a:ext cx="1066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Toast通知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12750" y="4394200"/>
            <a:ext cx="33782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淡入淡出动画，右下角定位，不遮挡演示内容。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250267" y="2870200"/>
            <a:ext cx="3695700" cy="2235200"/>
          </a:xfrm>
          <a:custGeom>
            <a:avLst/>
            <a:gdLst/>
            <a:ahLst/>
            <a:cxnLst/>
            <a:rect l="l" t="t" r="r" b="b"/>
            <a:pathLst>
              <a:path w="3695700" h="2235200">
                <a:moveTo>
                  <a:pt x="101590" y="0"/>
                </a:moveTo>
                <a:lnTo>
                  <a:pt x="3594110" y="0"/>
                </a:lnTo>
                <a:cubicBezTo>
                  <a:pt x="3650217" y="0"/>
                  <a:pt x="3695700" y="45483"/>
                  <a:pt x="3695700" y="101590"/>
                </a:cubicBezTo>
                <a:lnTo>
                  <a:pt x="3695700" y="2133610"/>
                </a:lnTo>
                <a:cubicBezTo>
                  <a:pt x="3695700" y="2189717"/>
                  <a:pt x="3650217" y="2235200"/>
                  <a:pt x="3594110" y="2235200"/>
                </a:cubicBezTo>
                <a:lnTo>
                  <a:pt x="101590" y="2235200"/>
                </a:lnTo>
                <a:cubicBezTo>
                  <a:pt x="45483" y="2235200"/>
                  <a:pt x="0" y="2189717"/>
                  <a:pt x="0" y="21336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FFC107">
              <a:alpha val="10196"/>
            </a:srgbClr>
          </a:solidFill>
        </p:spPr>
      </p:sp>
      <p:sp>
        <p:nvSpPr>
          <p:cNvPr id="11" name="Shape 8"/>
          <p:cNvSpPr/>
          <p:nvPr/>
        </p:nvSpPr>
        <p:spPr>
          <a:xfrm>
            <a:off x="5689600" y="30734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FFC107"/>
          </a:solidFill>
        </p:spPr>
      </p:sp>
      <p:sp>
        <p:nvSpPr>
          <p:cNvPr id="12" name="Shape 9"/>
          <p:cNvSpPr/>
          <p:nvPr/>
        </p:nvSpPr>
        <p:spPr>
          <a:xfrm>
            <a:off x="5908675" y="32893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190500"/>
                </a:moveTo>
                <a:cubicBezTo>
                  <a:pt x="381000" y="191170"/>
                  <a:pt x="381000" y="191839"/>
                  <a:pt x="381000" y="192509"/>
                </a:cubicBezTo>
                <a:cubicBezTo>
                  <a:pt x="380702" y="219670"/>
                  <a:pt x="355997" y="238125"/>
                  <a:pt x="328836" y="238125"/>
                </a:cubicBezTo>
                <a:lnTo>
                  <a:pt x="255984" y="238125"/>
                </a:lnTo>
                <a:cubicBezTo>
                  <a:pt x="236265" y="238125"/>
                  <a:pt x="220266" y="254124"/>
                  <a:pt x="220266" y="273844"/>
                </a:cubicBezTo>
                <a:cubicBezTo>
                  <a:pt x="220266" y="276374"/>
                  <a:pt x="220563" y="278829"/>
                  <a:pt x="221010" y="281211"/>
                </a:cubicBezTo>
                <a:cubicBezTo>
                  <a:pt x="222572" y="288801"/>
                  <a:pt x="225847" y="296094"/>
                  <a:pt x="229046" y="303461"/>
                </a:cubicBezTo>
                <a:cubicBezTo>
                  <a:pt x="233586" y="313730"/>
                  <a:pt x="238051" y="323924"/>
                  <a:pt x="238051" y="334714"/>
                </a:cubicBezTo>
                <a:cubicBezTo>
                  <a:pt x="238051" y="358378"/>
                  <a:pt x="221977" y="379884"/>
                  <a:pt x="198313" y="380851"/>
                </a:cubicBezTo>
                <a:cubicBezTo>
                  <a:pt x="195709" y="380926"/>
                  <a:pt x="193104" y="381000"/>
                  <a:pt x="190426" y="381000"/>
                </a:cubicBezTo>
                <a:cubicBezTo>
                  <a:pt x="85204" y="381000"/>
                  <a:pt x="-74" y="295721"/>
                  <a:pt x="-74" y="190500"/>
                </a:cubicBezTo>
                <a:cubicBezTo>
                  <a:pt x="-74" y="85279"/>
                  <a:pt x="85279" y="0"/>
                  <a:pt x="190500" y="0"/>
                </a:cubicBezTo>
                <a:cubicBezTo>
                  <a:pt x="295721" y="0"/>
                  <a:pt x="381000" y="85279"/>
                  <a:pt x="381000" y="190500"/>
                </a:cubicBezTo>
                <a:close/>
                <a:moveTo>
                  <a:pt x="95250" y="214313"/>
                </a:moveTo>
                <a:cubicBezTo>
                  <a:pt x="95250" y="201170"/>
                  <a:pt x="84580" y="190500"/>
                  <a:pt x="71438" y="190500"/>
                </a:cubicBezTo>
                <a:cubicBezTo>
                  <a:pt x="58295" y="190500"/>
                  <a:pt x="47625" y="201170"/>
                  <a:pt x="47625" y="214313"/>
                </a:cubicBezTo>
                <a:cubicBezTo>
                  <a:pt x="47625" y="227455"/>
                  <a:pt x="58295" y="238125"/>
                  <a:pt x="71438" y="238125"/>
                </a:cubicBezTo>
                <a:cubicBezTo>
                  <a:pt x="84580" y="238125"/>
                  <a:pt x="95250" y="227455"/>
                  <a:pt x="95250" y="214313"/>
                </a:cubicBezTo>
                <a:close/>
                <a:moveTo>
                  <a:pt x="95250" y="142875"/>
                </a:moveTo>
                <a:cubicBezTo>
                  <a:pt x="108392" y="142875"/>
                  <a:pt x="119063" y="132205"/>
                  <a:pt x="119063" y="119063"/>
                </a:cubicBezTo>
                <a:cubicBezTo>
                  <a:pt x="119063" y="105920"/>
                  <a:pt x="108392" y="95250"/>
                  <a:pt x="95250" y="95250"/>
                </a:cubicBezTo>
                <a:cubicBezTo>
                  <a:pt x="82108" y="95250"/>
                  <a:pt x="71438" y="105920"/>
                  <a:pt x="71438" y="119063"/>
                </a:cubicBezTo>
                <a:cubicBezTo>
                  <a:pt x="71438" y="132205"/>
                  <a:pt x="82108" y="142875"/>
                  <a:pt x="95250" y="142875"/>
                </a:cubicBezTo>
                <a:close/>
                <a:moveTo>
                  <a:pt x="214313" y="71438"/>
                </a:moveTo>
                <a:cubicBezTo>
                  <a:pt x="214313" y="58295"/>
                  <a:pt x="203642" y="47625"/>
                  <a:pt x="190500" y="47625"/>
                </a:cubicBezTo>
                <a:cubicBezTo>
                  <a:pt x="177358" y="47625"/>
                  <a:pt x="166688" y="58295"/>
                  <a:pt x="166688" y="71438"/>
                </a:cubicBezTo>
                <a:cubicBezTo>
                  <a:pt x="166688" y="84580"/>
                  <a:pt x="177358" y="95250"/>
                  <a:pt x="190500" y="95250"/>
                </a:cubicBezTo>
                <a:cubicBezTo>
                  <a:pt x="203642" y="95250"/>
                  <a:pt x="214313" y="84580"/>
                  <a:pt x="214313" y="71438"/>
                </a:cubicBezTo>
                <a:close/>
                <a:moveTo>
                  <a:pt x="285750" y="142875"/>
                </a:moveTo>
                <a:cubicBezTo>
                  <a:pt x="298892" y="142875"/>
                  <a:pt x="309563" y="132205"/>
                  <a:pt x="309563" y="119063"/>
                </a:cubicBezTo>
                <a:cubicBezTo>
                  <a:pt x="309563" y="105920"/>
                  <a:pt x="298892" y="95250"/>
                  <a:pt x="285750" y="95250"/>
                </a:cubicBezTo>
                <a:cubicBezTo>
                  <a:pt x="272608" y="95250"/>
                  <a:pt x="261938" y="105920"/>
                  <a:pt x="261938" y="119063"/>
                </a:cubicBezTo>
                <a:cubicBezTo>
                  <a:pt x="261938" y="132205"/>
                  <a:pt x="272608" y="142875"/>
                  <a:pt x="285750" y="142875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3" name="Text 10"/>
          <p:cNvSpPr/>
          <p:nvPr/>
        </p:nvSpPr>
        <p:spPr>
          <a:xfrm>
            <a:off x="5638800" y="4038600"/>
            <a:ext cx="914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颜色联动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409017" y="4394200"/>
            <a:ext cx="33782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进度条由</a:t>
            </a:r>
            <a:r>
              <a:rPr lang="en-US" sz="1400" dirty="0">
                <a:solidFill>
                  <a:srgbClr val="333333"/>
                </a:solidFill>
                <a:highlight>
                  <a:srgbClr val="FFC107">
                    <a:alpha val="267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绿转黄再转红 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，提供持续的视觉提示。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8246534" y="2870200"/>
            <a:ext cx="3695700" cy="2235200"/>
          </a:xfrm>
          <a:custGeom>
            <a:avLst/>
            <a:gdLst/>
            <a:ahLst/>
            <a:cxnLst/>
            <a:rect l="l" t="t" r="r" b="b"/>
            <a:pathLst>
              <a:path w="3695700" h="2235200">
                <a:moveTo>
                  <a:pt x="101590" y="0"/>
                </a:moveTo>
                <a:lnTo>
                  <a:pt x="3594110" y="0"/>
                </a:lnTo>
                <a:cubicBezTo>
                  <a:pt x="3650217" y="0"/>
                  <a:pt x="3695700" y="45483"/>
                  <a:pt x="3695700" y="101590"/>
                </a:cubicBezTo>
                <a:lnTo>
                  <a:pt x="3695700" y="2133610"/>
                </a:lnTo>
                <a:cubicBezTo>
                  <a:pt x="3695700" y="2189717"/>
                  <a:pt x="3650217" y="2235200"/>
                  <a:pt x="3594110" y="2235200"/>
                </a:cubicBezTo>
                <a:lnTo>
                  <a:pt x="101590" y="2235200"/>
                </a:lnTo>
                <a:cubicBezTo>
                  <a:pt x="45483" y="2235200"/>
                  <a:pt x="0" y="2189717"/>
                  <a:pt x="0" y="21336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605F5D">
              <a:alpha val="10196"/>
            </a:srgbClr>
          </a:solidFill>
        </p:spPr>
      </p:sp>
      <p:sp>
        <p:nvSpPr>
          <p:cNvPr id="16" name="Shape 13"/>
          <p:cNvSpPr/>
          <p:nvPr/>
        </p:nvSpPr>
        <p:spPr>
          <a:xfrm>
            <a:off x="9685867" y="30734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605F5D"/>
          </a:solidFill>
        </p:spPr>
      </p:sp>
      <p:sp>
        <p:nvSpPr>
          <p:cNvPr id="17" name="Shape 14"/>
          <p:cNvSpPr/>
          <p:nvPr/>
        </p:nvSpPr>
        <p:spPr>
          <a:xfrm>
            <a:off x="9857317" y="3289300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397073" y="24185"/>
                </a:moveTo>
                <a:cubicBezTo>
                  <a:pt x="389409" y="17934"/>
                  <a:pt x="378172" y="19124"/>
                  <a:pt x="371921" y="26789"/>
                </a:cubicBezTo>
                <a:cubicBezTo>
                  <a:pt x="365671" y="34454"/>
                  <a:pt x="366861" y="45690"/>
                  <a:pt x="374526" y="51941"/>
                </a:cubicBezTo>
                <a:cubicBezTo>
                  <a:pt x="414858" y="84683"/>
                  <a:pt x="440531" y="134541"/>
                  <a:pt x="440531" y="190500"/>
                </a:cubicBezTo>
                <a:cubicBezTo>
                  <a:pt x="440531" y="246459"/>
                  <a:pt x="414858" y="296317"/>
                  <a:pt x="374526" y="329133"/>
                </a:cubicBezTo>
                <a:cubicBezTo>
                  <a:pt x="366861" y="335384"/>
                  <a:pt x="365745" y="346621"/>
                  <a:pt x="371921" y="354285"/>
                </a:cubicBezTo>
                <a:cubicBezTo>
                  <a:pt x="378098" y="361950"/>
                  <a:pt x="389409" y="363066"/>
                  <a:pt x="397073" y="356890"/>
                </a:cubicBezTo>
                <a:cubicBezTo>
                  <a:pt x="445368" y="317525"/>
                  <a:pt x="476250" y="257621"/>
                  <a:pt x="476250" y="190500"/>
                </a:cubicBezTo>
                <a:cubicBezTo>
                  <a:pt x="476250" y="123379"/>
                  <a:pt x="445368" y="63401"/>
                  <a:pt x="397073" y="24185"/>
                </a:cubicBezTo>
                <a:close/>
                <a:moveTo>
                  <a:pt x="352053" y="79623"/>
                </a:moveTo>
                <a:cubicBezTo>
                  <a:pt x="344388" y="73372"/>
                  <a:pt x="333152" y="74563"/>
                  <a:pt x="326901" y="82228"/>
                </a:cubicBezTo>
                <a:cubicBezTo>
                  <a:pt x="320650" y="89892"/>
                  <a:pt x="321841" y="101129"/>
                  <a:pt x="329505" y="107379"/>
                </a:cubicBezTo>
                <a:cubicBezTo>
                  <a:pt x="353690" y="127025"/>
                  <a:pt x="369094" y="156939"/>
                  <a:pt x="369094" y="190500"/>
                </a:cubicBezTo>
                <a:cubicBezTo>
                  <a:pt x="369094" y="224061"/>
                  <a:pt x="353690" y="253975"/>
                  <a:pt x="329505" y="273695"/>
                </a:cubicBezTo>
                <a:cubicBezTo>
                  <a:pt x="321841" y="279946"/>
                  <a:pt x="320725" y="291182"/>
                  <a:pt x="326901" y="298847"/>
                </a:cubicBezTo>
                <a:cubicBezTo>
                  <a:pt x="333077" y="306512"/>
                  <a:pt x="344388" y="307628"/>
                  <a:pt x="352053" y="301451"/>
                </a:cubicBezTo>
                <a:cubicBezTo>
                  <a:pt x="384200" y="275258"/>
                  <a:pt x="404813" y="235297"/>
                  <a:pt x="404813" y="190574"/>
                </a:cubicBezTo>
                <a:cubicBezTo>
                  <a:pt x="404813" y="145852"/>
                  <a:pt x="384200" y="105891"/>
                  <a:pt x="352053" y="79697"/>
                </a:cubicBezTo>
                <a:close/>
                <a:moveTo>
                  <a:pt x="307032" y="135062"/>
                </a:moveTo>
                <a:cubicBezTo>
                  <a:pt x="299368" y="128811"/>
                  <a:pt x="288131" y="130001"/>
                  <a:pt x="281880" y="137666"/>
                </a:cubicBezTo>
                <a:cubicBezTo>
                  <a:pt x="275630" y="145331"/>
                  <a:pt x="276820" y="156567"/>
                  <a:pt x="284485" y="162818"/>
                </a:cubicBezTo>
                <a:cubicBezTo>
                  <a:pt x="292522" y="169366"/>
                  <a:pt x="297656" y="179338"/>
                  <a:pt x="297656" y="190500"/>
                </a:cubicBezTo>
                <a:cubicBezTo>
                  <a:pt x="297656" y="201662"/>
                  <a:pt x="292522" y="211634"/>
                  <a:pt x="284485" y="218256"/>
                </a:cubicBezTo>
                <a:cubicBezTo>
                  <a:pt x="276820" y="224507"/>
                  <a:pt x="275704" y="235744"/>
                  <a:pt x="281880" y="243408"/>
                </a:cubicBezTo>
                <a:cubicBezTo>
                  <a:pt x="288057" y="251073"/>
                  <a:pt x="299368" y="252189"/>
                  <a:pt x="307032" y="246013"/>
                </a:cubicBezTo>
                <a:cubicBezTo>
                  <a:pt x="323031" y="232842"/>
                  <a:pt x="333375" y="212899"/>
                  <a:pt x="333375" y="190500"/>
                </a:cubicBezTo>
                <a:cubicBezTo>
                  <a:pt x="333375" y="168101"/>
                  <a:pt x="323031" y="148158"/>
                  <a:pt x="307032" y="135062"/>
                </a:cubicBezTo>
                <a:close/>
                <a:moveTo>
                  <a:pt x="59531" y="261938"/>
                </a:moveTo>
                <a:lnTo>
                  <a:pt x="95250" y="261938"/>
                </a:lnTo>
                <a:lnTo>
                  <a:pt x="195039" y="350639"/>
                </a:lnTo>
                <a:cubicBezTo>
                  <a:pt x="199802" y="354881"/>
                  <a:pt x="205904" y="357188"/>
                  <a:pt x="212229" y="357188"/>
                </a:cubicBezTo>
                <a:cubicBezTo>
                  <a:pt x="226516" y="357188"/>
                  <a:pt x="238125" y="345579"/>
                  <a:pt x="238125" y="331291"/>
                </a:cubicBezTo>
                <a:lnTo>
                  <a:pt x="238125" y="49709"/>
                </a:lnTo>
                <a:cubicBezTo>
                  <a:pt x="238125" y="35421"/>
                  <a:pt x="226516" y="23813"/>
                  <a:pt x="212229" y="23813"/>
                </a:cubicBezTo>
                <a:cubicBezTo>
                  <a:pt x="205904" y="23813"/>
                  <a:pt x="199802" y="26119"/>
                  <a:pt x="195039" y="30361"/>
                </a:cubicBezTo>
                <a:lnTo>
                  <a:pt x="95250" y="119063"/>
                </a:lnTo>
                <a:lnTo>
                  <a:pt x="59531" y="119063"/>
                </a:lnTo>
                <a:cubicBezTo>
                  <a:pt x="39812" y="119063"/>
                  <a:pt x="23812" y="135062"/>
                  <a:pt x="23812" y="154781"/>
                </a:cubicBezTo>
                <a:lnTo>
                  <a:pt x="23812" y="226219"/>
                </a:lnTo>
                <a:cubicBezTo>
                  <a:pt x="23812" y="245938"/>
                  <a:pt x="39812" y="261938"/>
                  <a:pt x="59531" y="261938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8" name="Text 15"/>
          <p:cNvSpPr/>
          <p:nvPr/>
        </p:nvSpPr>
        <p:spPr>
          <a:xfrm>
            <a:off x="9635067" y="4038600"/>
            <a:ext cx="914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声音提示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8405284" y="4394200"/>
            <a:ext cx="33782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异步播放轻柔蜂鸣，音量跟随系统，不造成噪音干扰。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6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41:10-d3k80lgs8jdo4os5e8a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1085" y="770890"/>
            <a:ext cx="2045970" cy="204597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10-11:41:14-d3k80mgs8jdo4os5e8d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090" y="1907540"/>
            <a:ext cx="6954520" cy="30429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456180" y="3725545"/>
            <a:ext cx="7279640" cy="68834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项目全景速览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4684395" y="2249805"/>
            <a:ext cx="2824480" cy="143383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rgbClr val="2142E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3863975" y="2890520"/>
            <a:ext cx="1303655" cy="414655"/>
          </a:xfrm>
          <a:custGeom>
            <a:avLst/>
            <a:gdLst/>
            <a:ahLst/>
            <a:cxnLst/>
            <a:rect l="l" t="t" r="r" b="b"/>
            <a:pathLst>
              <a:path w="1303655" h="414655">
                <a:moveTo>
                  <a:pt x="286093" y="206786"/>
                </a:moveTo>
                <a:lnTo>
                  <a:pt x="80589" y="-150"/>
                </a:lnTo>
                <a:lnTo>
                  <a:pt x="-1448" y="82538"/>
                </a:lnTo>
                <a:lnTo>
                  <a:pt x="64310" y="148778"/>
                </a:lnTo>
                <a:lnTo>
                  <a:pt x="116498" y="207257"/>
                </a:lnTo>
                <a:lnTo>
                  <a:pt x="64310" y="265717"/>
                </a:lnTo>
                <a:lnTo>
                  <a:pt x="-1448" y="331958"/>
                </a:lnTo>
                <a:lnTo>
                  <a:pt x="80589" y="414655"/>
                </a:lnTo>
                <a:lnTo>
                  <a:pt x="286093" y="207719"/>
                </a:lnTo>
                <a:lnTo>
                  <a:pt x="285640" y="207248"/>
                </a:lnTo>
                <a:close/>
                <a:moveTo>
                  <a:pt x="625280" y="206786"/>
                </a:moveTo>
                <a:lnTo>
                  <a:pt x="419777" y="-150"/>
                </a:lnTo>
                <a:lnTo>
                  <a:pt x="337739" y="82538"/>
                </a:lnTo>
                <a:lnTo>
                  <a:pt x="403497" y="148778"/>
                </a:lnTo>
                <a:lnTo>
                  <a:pt x="455597" y="207257"/>
                </a:lnTo>
                <a:lnTo>
                  <a:pt x="403497" y="265717"/>
                </a:lnTo>
                <a:lnTo>
                  <a:pt x="337739" y="331958"/>
                </a:lnTo>
                <a:lnTo>
                  <a:pt x="419777" y="414655"/>
                </a:lnTo>
                <a:lnTo>
                  <a:pt x="625280" y="207719"/>
                </a:lnTo>
                <a:lnTo>
                  <a:pt x="624827" y="207248"/>
                </a:lnTo>
                <a:close/>
                <a:moveTo>
                  <a:pt x="964468" y="206786"/>
                </a:moveTo>
                <a:lnTo>
                  <a:pt x="758964" y="-150"/>
                </a:lnTo>
                <a:lnTo>
                  <a:pt x="676836" y="82538"/>
                </a:lnTo>
                <a:lnTo>
                  <a:pt x="742685" y="148778"/>
                </a:lnTo>
                <a:lnTo>
                  <a:pt x="794784" y="207257"/>
                </a:lnTo>
                <a:lnTo>
                  <a:pt x="742685" y="265717"/>
                </a:lnTo>
                <a:lnTo>
                  <a:pt x="676836" y="331958"/>
                </a:lnTo>
                <a:lnTo>
                  <a:pt x="758964" y="414655"/>
                </a:lnTo>
                <a:lnTo>
                  <a:pt x="964468" y="207719"/>
                </a:lnTo>
                <a:lnTo>
                  <a:pt x="964015" y="207248"/>
                </a:lnTo>
                <a:close/>
                <a:moveTo>
                  <a:pt x="1303655" y="206786"/>
                </a:moveTo>
                <a:lnTo>
                  <a:pt x="1098151" y="-150"/>
                </a:lnTo>
                <a:lnTo>
                  <a:pt x="1016024" y="82538"/>
                </a:lnTo>
                <a:lnTo>
                  <a:pt x="1081781" y="148778"/>
                </a:lnTo>
                <a:lnTo>
                  <a:pt x="1133970" y="207257"/>
                </a:lnTo>
                <a:lnTo>
                  <a:pt x="1081781" y="265717"/>
                </a:lnTo>
                <a:lnTo>
                  <a:pt x="1016024" y="331958"/>
                </a:lnTo>
                <a:lnTo>
                  <a:pt x="1098151" y="414655"/>
                </a:lnTo>
                <a:lnTo>
                  <a:pt x="1303655" y="207719"/>
                </a:lnTo>
                <a:lnTo>
                  <a:pt x="1303111" y="207248"/>
                </a:lnTo>
                <a:close/>
              </a:path>
            </a:pathLst>
          </a:custGeom>
          <a:solidFill>
            <a:srgbClr val="2142EF"/>
          </a:solidFill>
        </p:spPr>
      </p:sp>
      <p:sp>
        <p:nvSpPr>
          <p:cNvPr id="7" name="Text 3"/>
          <p:cNvSpPr/>
          <p:nvPr/>
        </p:nvSpPr>
        <p:spPr>
          <a:xfrm>
            <a:off x="3863975" y="2890520"/>
            <a:ext cx="1303655" cy="4146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 flipH="1">
            <a:off x="6957060" y="2890520"/>
            <a:ext cx="1303655" cy="414655"/>
          </a:xfrm>
          <a:custGeom>
            <a:avLst/>
            <a:gdLst/>
            <a:ahLst/>
            <a:cxnLst/>
            <a:rect l="l" t="t" r="r" b="b"/>
            <a:pathLst>
              <a:path w="1303655" h="414655">
                <a:moveTo>
                  <a:pt x="286093" y="206786"/>
                </a:moveTo>
                <a:lnTo>
                  <a:pt x="80589" y="-150"/>
                </a:lnTo>
                <a:lnTo>
                  <a:pt x="-1448" y="82538"/>
                </a:lnTo>
                <a:lnTo>
                  <a:pt x="64310" y="148778"/>
                </a:lnTo>
                <a:lnTo>
                  <a:pt x="116498" y="207257"/>
                </a:lnTo>
                <a:lnTo>
                  <a:pt x="64310" y="265717"/>
                </a:lnTo>
                <a:lnTo>
                  <a:pt x="-1448" y="331958"/>
                </a:lnTo>
                <a:lnTo>
                  <a:pt x="80589" y="414655"/>
                </a:lnTo>
                <a:lnTo>
                  <a:pt x="286093" y="207719"/>
                </a:lnTo>
                <a:lnTo>
                  <a:pt x="285640" y="207248"/>
                </a:lnTo>
                <a:close/>
                <a:moveTo>
                  <a:pt x="625280" y="206786"/>
                </a:moveTo>
                <a:lnTo>
                  <a:pt x="419777" y="-150"/>
                </a:lnTo>
                <a:lnTo>
                  <a:pt x="337739" y="82538"/>
                </a:lnTo>
                <a:lnTo>
                  <a:pt x="403497" y="148778"/>
                </a:lnTo>
                <a:lnTo>
                  <a:pt x="455597" y="207257"/>
                </a:lnTo>
                <a:lnTo>
                  <a:pt x="403497" y="265717"/>
                </a:lnTo>
                <a:lnTo>
                  <a:pt x="337739" y="331958"/>
                </a:lnTo>
                <a:lnTo>
                  <a:pt x="419777" y="414655"/>
                </a:lnTo>
                <a:lnTo>
                  <a:pt x="625280" y="207719"/>
                </a:lnTo>
                <a:lnTo>
                  <a:pt x="624827" y="207248"/>
                </a:lnTo>
                <a:close/>
                <a:moveTo>
                  <a:pt x="964468" y="206786"/>
                </a:moveTo>
                <a:lnTo>
                  <a:pt x="758964" y="-150"/>
                </a:lnTo>
                <a:lnTo>
                  <a:pt x="676836" y="82538"/>
                </a:lnTo>
                <a:lnTo>
                  <a:pt x="742685" y="148778"/>
                </a:lnTo>
                <a:lnTo>
                  <a:pt x="794784" y="207257"/>
                </a:lnTo>
                <a:lnTo>
                  <a:pt x="742685" y="265717"/>
                </a:lnTo>
                <a:lnTo>
                  <a:pt x="676836" y="331958"/>
                </a:lnTo>
                <a:lnTo>
                  <a:pt x="758964" y="414655"/>
                </a:lnTo>
                <a:lnTo>
                  <a:pt x="964468" y="207719"/>
                </a:lnTo>
                <a:lnTo>
                  <a:pt x="964015" y="207248"/>
                </a:lnTo>
                <a:close/>
                <a:moveTo>
                  <a:pt x="1303655" y="206786"/>
                </a:moveTo>
                <a:lnTo>
                  <a:pt x="1098151" y="-150"/>
                </a:lnTo>
                <a:lnTo>
                  <a:pt x="1016024" y="82538"/>
                </a:lnTo>
                <a:lnTo>
                  <a:pt x="1081781" y="148778"/>
                </a:lnTo>
                <a:lnTo>
                  <a:pt x="1133970" y="207257"/>
                </a:lnTo>
                <a:lnTo>
                  <a:pt x="1081781" y="265717"/>
                </a:lnTo>
                <a:lnTo>
                  <a:pt x="1016024" y="331958"/>
                </a:lnTo>
                <a:lnTo>
                  <a:pt x="1098151" y="414655"/>
                </a:lnTo>
                <a:lnTo>
                  <a:pt x="1303655" y="207719"/>
                </a:lnTo>
                <a:lnTo>
                  <a:pt x="1303111" y="207248"/>
                </a:lnTo>
                <a:close/>
              </a:path>
            </a:pathLst>
          </a:custGeom>
          <a:solidFill>
            <a:srgbClr val="2142EF"/>
          </a:solidFill>
        </p:spPr>
      </p:sp>
      <p:sp>
        <p:nvSpPr>
          <p:cNvPr id="9" name="Text 5"/>
          <p:cNvSpPr/>
          <p:nvPr/>
        </p:nvSpPr>
        <p:spPr>
          <a:xfrm>
            <a:off x="6957060" y="2890520"/>
            <a:ext cx="1303655" cy="4146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2" descr="https://kimi-img.moonshot.cn/pub/slides/slides_tmpl/image/25-10-10-11:41:15-d3k80mos8jdo4os5e8eg.png"/>
          <p:cNvPicPr>
            <a:picLocks noChangeAspect="1"/>
          </p:cNvPicPr>
          <p:nvPr/>
        </p:nvPicPr>
        <p:blipFill>
          <a:blip r:embed="rId4">
            <a:alphaModFix amt="38000"/>
          </a:blip>
          <a:stretch>
            <a:fillRect/>
          </a:stretch>
        </p:blipFill>
        <p:spPr>
          <a:xfrm rot="16200000">
            <a:off x="-1539875" y="2364740"/>
            <a:ext cx="5589905" cy="2401570"/>
          </a:xfrm>
          <a:prstGeom prst="rect">
            <a:avLst/>
          </a:prstGeom>
        </p:spPr>
      </p:pic>
      <p:pic>
        <p:nvPicPr>
          <p:cNvPr id="11" name="Image 3" descr="https://kimi-img.moonshot.cn/pub/slides/slides_tmpl/image/25-10-10-11:41:10-d3k80lgs8jdo4os5e8a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" y="4950460"/>
            <a:ext cx="1072515" cy="1072515"/>
          </a:xfrm>
          <a:prstGeom prst="rect">
            <a:avLst/>
          </a:prstGeom>
        </p:spPr>
      </p:pic>
      <p:pic>
        <p:nvPicPr>
          <p:cNvPr id="12" name="Image 4" descr="https://kimi-img.moonshot.cn/pub/slides/slides_tmpl/image/25-10-10-11:41:15-d3k80mos8jdo4os5e8f0.jpg"/>
          <p:cNvPicPr>
            <a:picLocks noChangeAspect="1"/>
          </p:cNvPicPr>
          <p:nvPr/>
        </p:nvPicPr>
        <p:blipFill>
          <a:blip r:embed="rId5"/>
          <a:srcRect l="7961" t="6530" r="4858" b="8756"/>
          <a:stretch>
            <a:fillRect/>
          </a:stretch>
        </p:blipFill>
        <p:spPr>
          <a:xfrm>
            <a:off x="1059180" y="615950"/>
            <a:ext cx="3016250" cy="1961515"/>
          </a:xfrm>
          <a:prstGeom prst="rect">
            <a:avLst/>
          </a:prstGeom>
        </p:spPr>
      </p:pic>
      <p:pic>
        <p:nvPicPr>
          <p:cNvPr id="13" name="Image 5" descr="https://kimi-img.moonshot.cn/pub/slides/slides_tmpl/image/25-10-10-11:41:11-d3k80los8jdo4os5e8a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9720" y="5592445"/>
            <a:ext cx="997585" cy="63119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41:21-d3k80o8s8jdo4os5e8i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4065" cy="68980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752600"/>
            <a:ext cx="49149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015DE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会控精灵诞生记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362200"/>
            <a:ext cx="48387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C107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痛点与愿景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54000" y="2971800"/>
            <a:ext cx="4775200" cy="762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源于线上会议超时、议题被压缩、成员时间感缺失等高频痛点，我们旨在打造一款让会议</a:t>
            </a:r>
            <a:r>
              <a:rPr lang="en-US" sz="1400" dirty="0">
                <a:solidFill>
                  <a:srgbClr val="333333"/>
                </a:solidFill>
                <a:highlight>
                  <a:srgbClr val="FFC107">
                    <a:alpha val="267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准时、高效、节奏可控 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的倒计时工具。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20675" y="40386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0739" y="1806"/>
                </a:moveTo>
                <a:cubicBezTo>
                  <a:pt x="85914" y="-590"/>
                  <a:pt x="91886" y="-590"/>
                  <a:pt x="97061" y="1806"/>
                </a:cubicBezTo>
                <a:lnTo>
                  <a:pt x="172973" y="36880"/>
                </a:lnTo>
                <a:cubicBezTo>
                  <a:pt x="175925" y="38234"/>
                  <a:pt x="177800" y="41186"/>
                  <a:pt x="177800" y="44450"/>
                </a:cubicBezTo>
                <a:cubicBezTo>
                  <a:pt x="177800" y="47714"/>
                  <a:pt x="175925" y="50666"/>
                  <a:pt x="172973" y="52020"/>
                </a:cubicBezTo>
                <a:lnTo>
                  <a:pt x="97061" y="87094"/>
                </a:lnTo>
                <a:cubicBezTo>
                  <a:pt x="91886" y="89490"/>
                  <a:pt x="85914" y="89490"/>
                  <a:pt x="80739" y="87094"/>
                </a:cubicBezTo>
                <a:lnTo>
                  <a:pt x="4827" y="52020"/>
                </a:lnTo>
                <a:cubicBezTo>
                  <a:pt x="1875" y="50631"/>
                  <a:pt x="0" y="47680"/>
                  <a:pt x="0" y="44450"/>
                </a:cubicBezTo>
                <a:cubicBezTo>
                  <a:pt x="0" y="41220"/>
                  <a:pt x="1875" y="38234"/>
                  <a:pt x="4827" y="36880"/>
                </a:cubicBezTo>
                <a:lnTo>
                  <a:pt x="80739" y="1806"/>
                </a:lnTo>
                <a:close/>
                <a:moveTo>
                  <a:pt x="16703" y="75843"/>
                </a:moveTo>
                <a:lnTo>
                  <a:pt x="73759" y="102200"/>
                </a:lnTo>
                <a:cubicBezTo>
                  <a:pt x="83378" y="106645"/>
                  <a:pt x="94456" y="106645"/>
                  <a:pt x="104076" y="102200"/>
                </a:cubicBezTo>
                <a:lnTo>
                  <a:pt x="161131" y="75843"/>
                </a:lnTo>
                <a:lnTo>
                  <a:pt x="172973" y="81330"/>
                </a:lnTo>
                <a:cubicBezTo>
                  <a:pt x="175925" y="82684"/>
                  <a:pt x="177800" y="85636"/>
                  <a:pt x="177800" y="88900"/>
                </a:cubicBezTo>
                <a:cubicBezTo>
                  <a:pt x="177800" y="92164"/>
                  <a:pt x="175925" y="95116"/>
                  <a:pt x="172973" y="96470"/>
                </a:cubicBezTo>
                <a:lnTo>
                  <a:pt x="97061" y="131544"/>
                </a:lnTo>
                <a:cubicBezTo>
                  <a:pt x="91886" y="133940"/>
                  <a:pt x="85914" y="133940"/>
                  <a:pt x="80739" y="131544"/>
                </a:cubicBezTo>
                <a:lnTo>
                  <a:pt x="4827" y="96470"/>
                </a:lnTo>
                <a:cubicBezTo>
                  <a:pt x="1875" y="95081"/>
                  <a:pt x="0" y="92130"/>
                  <a:pt x="0" y="88900"/>
                </a:cubicBezTo>
                <a:cubicBezTo>
                  <a:pt x="0" y="85670"/>
                  <a:pt x="1875" y="82684"/>
                  <a:pt x="4827" y="81330"/>
                </a:cubicBezTo>
                <a:lnTo>
                  <a:pt x="16669" y="75843"/>
                </a:lnTo>
                <a:close/>
                <a:moveTo>
                  <a:pt x="4827" y="125780"/>
                </a:moveTo>
                <a:lnTo>
                  <a:pt x="16669" y="120293"/>
                </a:lnTo>
                <a:lnTo>
                  <a:pt x="73724" y="146650"/>
                </a:lnTo>
                <a:cubicBezTo>
                  <a:pt x="83344" y="151095"/>
                  <a:pt x="94422" y="151095"/>
                  <a:pt x="104041" y="146650"/>
                </a:cubicBezTo>
                <a:lnTo>
                  <a:pt x="161097" y="120293"/>
                </a:lnTo>
                <a:lnTo>
                  <a:pt x="172938" y="125780"/>
                </a:lnTo>
                <a:cubicBezTo>
                  <a:pt x="175890" y="127134"/>
                  <a:pt x="177765" y="130086"/>
                  <a:pt x="177765" y="133350"/>
                </a:cubicBezTo>
                <a:cubicBezTo>
                  <a:pt x="177765" y="136614"/>
                  <a:pt x="175890" y="139566"/>
                  <a:pt x="172938" y="140920"/>
                </a:cubicBezTo>
                <a:lnTo>
                  <a:pt x="97026" y="175994"/>
                </a:lnTo>
                <a:cubicBezTo>
                  <a:pt x="91852" y="178390"/>
                  <a:pt x="85879" y="178390"/>
                  <a:pt x="80705" y="175994"/>
                </a:cubicBezTo>
                <a:lnTo>
                  <a:pt x="4827" y="140920"/>
                </a:lnTo>
                <a:cubicBezTo>
                  <a:pt x="1875" y="139531"/>
                  <a:pt x="0" y="136580"/>
                  <a:pt x="0" y="133350"/>
                </a:cubicBezTo>
                <a:cubicBezTo>
                  <a:pt x="0" y="130120"/>
                  <a:pt x="1875" y="127134"/>
                  <a:pt x="4827" y="125780"/>
                </a:cubicBezTo>
                <a:close/>
              </a:path>
            </a:pathLst>
          </a:custGeom>
          <a:solidFill>
            <a:srgbClr val="015DEC"/>
          </a:solidFill>
        </p:spPr>
      </p:sp>
      <p:sp>
        <p:nvSpPr>
          <p:cNvPr id="7" name="Text 4"/>
          <p:cNvSpPr/>
          <p:nvPr/>
        </p:nvSpPr>
        <p:spPr>
          <a:xfrm>
            <a:off x="660400" y="4038600"/>
            <a:ext cx="4279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多任务分段: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告别单一倒计时，会议流程原子化管理。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31788" y="444500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77788" y="0"/>
                </a:moveTo>
                <a:cubicBezTo>
                  <a:pt x="71641" y="0"/>
                  <a:pt x="66675" y="4966"/>
                  <a:pt x="66675" y="11112"/>
                </a:cubicBezTo>
                <a:lnTo>
                  <a:pt x="66675" y="12224"/>
                </a:lnTo>
                <a:cubicBezTo>
                  <a:pt x="41325" y="17363"/>
                  <a:pt x="22225" y="39797"/>
                  <a:pt x="22225" y="66675"/>
                </a:cubicBezTo>
                <a:lnTo>
                  <a:pt x="22225" y="74211"/>
                </a:lnTo>
                <a:cubicBezTo>
                  <a:pt x="22225" y="90914"/>
                  <a:pt x="16530" y="107131"/>
                  <a:pt x="6112" y="120189"/>
                </a:cubicBezTo>
                <a:lnTo>
                  <a:pt x="2709" y="124425"/>
                </a:lnTo>
                <a:cubicBezTo>
                  <a:pt x="938" y="126613"/>
                  <a:pt x="0" y="129322"/>
                  <a:pt x="0" y="132135"/>
                </a:cubicBezTo>
                <a:cubicBezTo>
                  <a:pt x="0" y="138941"/>
                  <a:pt x="5522" y="144463"/>
                  <a:pt x="12328" y="144463"/>
                </a:cubicBezTo>
                <a:lnTo>
                  <a:pt x="143212" y="144463"/>
                </a:lnTo>
                <a:cubicBezTo>
                  <a:pt x="150019" y="144463"/>
                  <a:pt x="155540" y="138941"/>
                  <a:pt x="155540" y="132135"/>
                </a:cubicBezTo>
                <a:cubicBezTo>
                  <a:pt x="155540" y="129322"/>
                  <a:pt x="154603" y="126613"/>
                  <a:pt x="152832" y="124425"/>
                </a:cubicBezTo>
                <a:lnTo>
                  <a:pt x="149428" y="120189"/>
                </a:lnTo>
                <a:cubicBezTo>
                  <a:pt x="139045" y="107131"/>
                  <a:pt x="133350" y="90914"/>
                  <a:pt x="133350" y="74211"/>
                </a:cubicBezTo>
                <a:lnTo>
                  <a:pt x="133350" y="66675"/>
                </a:lnTo>
                <a:cubicBezTo>
                  <a:pt x="133350" y="39797"/>
                  <a:pt x="114250" y="17363"/>
                  <a:pt x="88900" y="12224"/>
                </a:cubicBezTo>
                <a:lnTo>
                  <a:pt x="88900" y="11112"/>
                </a:lnTo>
                <a:cubicBezTo>
                  <a:pt x="88900" y="4966"/>
                  <a:pt x="83934" y="0"/>
                  <a:pt x="77788" y="0"/>
                </a:cubicBezTo>
                <a:close/>
                <a:moveTo>
                  <a:pt x="56257" y="161131"/>
                </a:moveTo>
                <a:cubicBezTo>
                  <a:pt x="58723" y="170716"/>
                  <a:pt x="67439" y="177800"/>
                  <a:pt x="77788" y="177800"/>
                </a:cubicBezTo>
                <a:cubicBezTo>
                  <a:pt x="88136" y="177800"/>
                  <a:pt x="96852" y="170716"/>
                  <a:pt x="99318" y="161131"/>
                </a:cubicBezTo>
                <a:lnTo>
                  <a:pt x="56257" y="161131"/>
                </a:lnTo>
                <a:close/>
              </a:path>
            </a:pathLst>
          </a:custGeom>
          <a:solidFill>
            <a:srgbClr val="015DEC"/>
          </a:solidFill>
        </p:spPr>
      </p:sp>
      <p:sp>
        <p:nvSpPr>
          <p:cNvPr id="9" name="Text 6"/>
          <p:cNvSpPr/>
          <p:nvPr/>
        </p:nvSpPr>
        <p:spPr>
          <a:xfrm>
            <a:off x="660400" y="4445000"/>
            <a:ext cx="3746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动态提醒: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智能多级提醒，精准把控会议节奏。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309563" y="4851400"/>
            <a:ext cx="200025" cy="177800"/>
          </a:xfrm>
          <a:custGeom>
            <a:avLst/>
            <a:gdLst/>
            <a:ahLst/>
            <a:cxnLst/>
            <a:rect l="l" t="t" r="r" b="b"/>
            <a:pathLst>
              <a:path w="200025" h="177800">
                <a:moveTo>
                  <a:pt x="33337" y="0"/>
                </a:moveTo>
                <a:cubicBezTo>
                  <a:pt x="21079" y="0"/>
                  <a:pt x="11112" y="9967"/>
                  <a:pt x="11112" y="22225"/>
                </a:cubicBezTo>
                <a:lnTo>
                  <a:pt x="11112" y="155575"/>
                </a:lnTo>
                <a:cubicBezTo>
                  <a:pt x="11112" y="167833"/>
                  <a:pt x="21079" y="177800"/>
                  <a:pt x="33337" y="177800"/>
                </a:cubicBezTo>
                <a:lnTo>
                  <a:pt x="61119" y="177800"/>
                </a:lnTo>
                <a:lnTo>
                  <a:pt x="61119" y="138906"/>
                </a:lnTo>
                <a:cubicBezTo>
                  <a:pt x="61119" y="126648"/>
                  <a:pt x="71085" y="116681"/>
                  <a:pt x="83344" y="116681"/>
                </a:cubicBezTo>
                <a:lnTo>
                  <a:pt x="144463" y="116681"/>
                </a:lnTo>
                <a:lnTo>
                  <a:pt x="144463" y="59209"/>
                </a:lnTo>
                <a:cubicBezTo>
                  <a:pt x="144463" y="53305"/>
                  <a:pt x="142136" y="47645"/>
                  <a:pt x="137969" y="43478"/>
                </a:cubicBezTo>
                <a:lnTo>
                  <a:pt x="100950" y="6494"/>
                </a:lnTo>
                <a:cubicBezTo>
                  <a:pt x="96783" y="2327"/>
                  <a:pt x="91157" y="0"/>
                  <a:pt x="85254" y="0"/>
                </a:cubicBezTo>
                <a:lnTo>
                  <a:pt x="33337" y="0"/>
                </a:lnTo>
                <a:close/>
                <a:moveTo>
                  <a:pt x="124147" y="61119"/>
                </a:moveTo>
                <a:lnTo>
                  <a:pt x="91678" y="61119"/>
                </a:lnTo>
                <a:cubicBezTo>
                  <a:pt x="87059" y="61119"/>
                  <a:pt x="83344" y="57403"/>
                  <a:pt x="83344" y="52784"/>
                </a:cubicBezTo>
                <a:lnTo>
                  <a:pt x="83344" y="20315"/>
                </a:lnTo>
                <a:lnTo>
                  <a:pt x="124147" y="61119"/>
                </a:lnTo>
                <a:close/>
                <a:moveTo>
                  <a:pt x="91678" y="131961"/>
                </a:moveTo>
                <a:cubicBezTo>
                  <a:pt x="83240" y="131961"/>
                  <a:pt x="76398" y="138802"/>
                  <a:pt x="76398" y="147241"/>
                </a:cubicBezTo>
                <a:lnTo>
                  <a:pt x="76398" y="175022"/>
                </a:lnTo>
                <a:cubicBezTo>
                  <a:pt x="76398" y="183460"/>
                  <a:pt x="83240" y="190302"/>
                  <a:pt x="91678" y="190302"/>
                </a:cubicBezTo>
                <a:lnTo>
                  <a:pt x="97234" y="190302"/>
                </a:lnTo>
                <a:cubicBezTo>
                  <a:pt x="105673" y="190302"/>
                  <a:pt x="112514" y="183460"/>
                  <a:pt x="112514" y="175022"/>
                </a:cubicBezTo>
                <a:lnTo>
                  <a:pt x="112514" y="172244"/>
                </a:lnTo>
                <a:cubicBezTo>
                  <a:pt x="112514" y="168424"/>
                  <a:pt x="109389" y="165298"/>
                  <a:pt x="105569" y="165298"/>
                </a:cubicBezTo>
                <a:cubicBezTo>
                  <a:pt x="101749" y="165298"/>
                  <a:pt x="98623" y="168424"/>
                  <a:pt x="98623" y="172244"/>
                </a:cubicBezTo>
                <a:lnTo>
                  <a:pt x="98623" y="175022"/>
                </a:lnTo>
                <a:cubicBezTo>
                  <a:pt x="98623" y="175786"/>
                  <a:pt x="97998" y="176411"/>
                  <a:pt x="97234" y="176411"/>
                </a:cubicBezTo>
                <a:lnTo>
                  <a:pt x="91678" y="176411"/>
                </a:lnTo>
                <a:cubicBezTo>
                  <a:pt x="90914" y="176411"/>
                  <a:pt x="90289" y="175786"/>
                  <a:pt x="90289" y="175022"/>
                </a:cubicBezTo>
                <a:lnTo>
                  <a:pt x="90289" y="147241"/>
                </a:lnTo>
                <a:cubicBezTo>
                  <a:pt x="90289" y="146477"/>
                  <a:pt x="90914" y="145852"/>
                  <a:pt x="91678" y="145852"/>
                </a:cubicBezTo>
                <a:lnTo>
                  <a:pt x="97234" y="145852"/>
                </a:lnTo>
                <a:cubicBezTo>
                  <a:pt x="97998" y="145852"/>
                  <a:pt x="98623" y="146477"/>
                  <a:pt x="98623" y="147241"/>
                </a:cubicBezTo>
                <a:lnTo>
                  <a:pt x="98623" y="150019"/>
                </a:lnTo>
                <a:cubicBezTo>
                  <a:pt x="98623" y="153839"/>
                  <a:pt x="101749" y="156964"/>
                  <a:pt x="105569" y="156964"/>
                </a:cubicBezTo>
                <a:cubicBezTo>
                  <a:pt x="109389" y="156964"/>
                  <a:pt x="112514" y="153839"/>
                  <a:pt x="112514" y="150019"/>
                </a:cubicBezTo>
                <a:lnTo>
                  <a:pt x="112514" y="147241"/>
                </a:lnTo>
                <a:cubicBezTo>
                  <a:pt x="112514" y="138802"/>
                  <a:pt x="105673" y="131961"/>
                  <a:pt x="97234" y="131961"/>
                </a:cubicBezTo>
                <a:lnTo>
                  <a:pt x="91678" y="131961"/>
                </a:lnTo>
                <a:close/>
                <a:moveTo>
                  <a:pt x="138906" y="131961"/>
                </a:moveTo>
                <a:cubicBezTo>
                  <a:pt x="128940" y="131961"/>
                  <a:pt x="120848" y="140052"/>
                  <a:pt x="120848" y="150019"/>
                </a:cubicBezTo>
                <a:cubicBezTo>
                  <a:pt x="120848" y="159985"/>
                  <a:pt x="128940" y="168077"/>
                  <a:pt x="138906" y="168077"/>
                </a:cubicBezTo>
                <a:cubicBezTo>
                  <a:pt x="141198" y="168077"/>
                  <a:pt x="143073" y="169952"/>
                  <a:pt x="143073" y="172244"/>
                </a:cubicBezTo>
                <a:cubicBezTo>
                  <a:pt x="143073" y="174536"/>
                  <a:pt x="141198" y="176411"/>
                  <a:pt x="138906" y="176411"/>
                </a:cubicBezTo>
                <a:lnTo>
                  <a:pt x="127794" y="176411"/>
                </a:lnTo>
                <a:cubicBezTo>
                  <a:pt x="123974" y="176411"/>
                  <a:pt x="120848" y="179536"/>
                  <a:pt x="120848" y="183356"/>
                </a:cubicBezTo>
                <a:cubicBezTo>
                  <a:pt x="120848" y="187176"/>
                  <a:pt x="123974" y="190302"/>
                  <a:pt x="127794" y="190302"/>
                </a:cubicBezTo>
                <a:lnTo>
                  <a:pt x="138906" y="190302"/>
                </a:lnTo>
                <a:cubicBezTo>
                  <a:pt x="148873" y="190302"/>
                  <a:pt x="156964" y="182210"/>
                  <a:pt x="156964" y="172244"/>
                </a:cubicBezTo>
                <a:cubicBezTo>
                  <a:pt x="156964" y="162277"/>
                  <a:pt x="148873" y="154186"/>
                  <a:pt x="138906" y="154186"/>
                </a:cubicBezTo>
                <a:cubicBezTo>
                  <a:pt x="136614" y="154186"/>
                  <a:pt x="134739" y="152311"/>
                  <a:pt x="134739" y="150019"/>
                </a:cubicBezTo>
                <a:cubicBezTo>
                  <a:pt x="134739" y="147727"/>
                  <a:pt x="136614" y="145852"/>
                  <a:pt x="138906" y="145852"/>
                </a:cubicBezTo>
                <a:lnTo>
                  <a:pt x="147241" y="145852"/>
                </a:lnTo>
                <a:cubicBezTo>
                  <a:pt x="151061" y="145852"/>
                  <a:pt x="154186" y="142726"/>
                  <a:pt x="154186" y="138906"/>
                </a:cubicBezTo>
                <a:cubicBezTo>
                  <a:pt x="154186" y="135086"/>
                  <a:pt x="151061" y="131961"/>
                  <a:pt x="147241" y="131961"/>
                </a:cubicBezTo>
                <a:lnTo>
                  <a:pt x="138906" y="131961"/>
                </a:lnTo>
                <a:close/>
                <a:moveTo>
                  <a:pt x="172244" y="131961"/>
                </a:moveTo>
                <a:cubicBezTo>
                  <a:pt x="168424" y="131961"/>
                  <a:pt x="165298" y="135086"/>
                  <a:pt x="165298" y="138906"/>
                </a:cubicBezTo>
                <a:lnTo>
                  <a:pt x="165298" y="149880"/>
                </a:lnTo>
                <a:cubicBezTo>
                  <a:pt x="165298" y="162208"/>
                  <a:pt x="168945" y="174293"/>
                  <a:pt x="175786" y="184537"/>
                </a:cubicBezTo>
                <a:lnTo>
                  <a:pt x="177557" y="187211"/>
                </a:lnTo>
                <a:cubicBezTo>
                  <a:pt x="178842" y="189156"/>
                  <a:pt x="181030" y="190302"/>
                  <a:pt x="183322" y="190302"/>
                </a:cubicBezTo>
                <a:cubicBezTo>
                  <a:pt x="185613" y="190302"/>
                  <a:pt x="187801" y="189156"/>
                  <a:pt x="189086" y="187211"/>
                </a:cubicBezTo>
                <a:lnTo>
                  <a:pt x="190857" y="184537"/>
                </a:lnTo>
                <a:cubicBezTo>
                  <a:pt x="197698" y="174258"/>
                  <a:pt x="201345" y="162208"/>
                  <a:pt x="201345" y="149880"/>
                </a:cubicBezTo>
                <a:lnTo>
                  <a:pt x="201345" y="138906"/>
                </a:lnTo>
                <a:cubicBezTo>
                  <a:pt x="201345" y="135086"/>
                  <a:pt x="198219" y="131961"/>
                  <a:pt x="194399" y="131961"/>
                </a:cubicBezTo>
                <a:cubicBezTo>
                  <a:pt x="190579" y="131961"/>
                  <a:pt x="187454" y="135086"/>
                  <a:pt x="187454" y="138906"/>
                </a:cubicBezTo>
                <a:lnTo>
                  <a:pt x="187454" y="149880"/>
                </a:lnTo>
                <a:cubicBezTo>
                  <a:pt x="187454" y="156686"/>
                  <a:pt x="186030" y="163388"/>
                  <a:pt x="183287" y="169570"/>
                </a:cubicBezTo>
                <a:cubicBezTo>
                  <a:pt x="180543" y="163388"/>
                  <a:pt x="179120" y="156686"/>
                  <a:pt x="179120" y="149880"/>
                </a:cubicBezTo>
                <a:lnTo>
                  <a:pt x="179120" y="138906"/>
                </a:lnTo>
                <a:cubicBezTo>
                  <a:pt x="179120" y="135086"/>
                  <a:pt x="175994" y="131961"/>
                  <a:pt x="172174" y="131961"/>
                </a:cubicBezTo>
                <a:close/>
              </a:path>
            </a:pathLst>
          </a:custGeom>
          <a:solidFill>
            <a:srgbClr val="015DEC"/>
          </a:solidFill>
        </p:spPr>
      </p:sp>
      <p:sp>
        <p:nvSpPr>
          <p:cNvPr id="11" name="Text 8"/>
          <p:cNvSpPr/>
          <p:nvPr/>
        </p:nvSpPr>
        <p:spPr>
          <a:xfrm>
            <a:off x="660400" y="4851400"/>
            <a:ext cx="3721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CSV配置: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便捷导入导出，会议模板轻松复用。</a:t>
            </a:r>
            <a:endParaRPr lang="en-US" sz="1600" dirty="0"/>
          </a:p>
        </p:txBody>
      </p:sp>
      <p:pic>
        <p:nvPicPr>
          <p:cNvPr id="12" name="Image 1" descr="https://statics.moonshot.cn/kimi-ppt/html-gen/static/image-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333" y="1397000"/>
            <a:ext cx="6692900" cy="4064000"/>
          </a:xfrm>
          <a:prstGeom prst="roundRect">
            <a:avLst>
              <a:gd name="adj" fmla="val 2500"/>
            </a:avLst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41:21-d3k80o8s8jdo4os5e8i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4065" cy="68980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16256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015DE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系统架构：模块化设计与清晰交互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09550" y="2133600"/>
            <a:ext cx="11772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556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采用分层设计，确保高内聚、低耦合，为功能扩展奠定坚实基础。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934641" y="27940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015DEC"/>
          </a:solidFill>
        </p:spPr>
      </p:sp>
      <p:sp>
        <p:nvSpPr>
          <p:cNvPr id="6" name="Shape 3"/>
          <p:cNvSpPr/>
          <p:nvPr/>
        </p:nvSpPr>
        <p:spPr>
          <a:xfrm>
            <a:off x="1153716" y="30099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47625" y="23812"/>
                </a:moveTo>
                <a:cubicBezTo>
                  <a:pt x="21357" y="23812"/>
                  <a:pt x="0" y="45169"/>
                  <a:pt x="0" y="71438"/>
                </a:cubicBezTo>
                <a:lnTo>
                  <a:pt x="0" y="261938"/>
                </a:lnTo>
                <a:cubicBezTo>
                  <a:pt x="0" y="288206"/>
                  <a:pt x="21357" y="309563"/>
                  <a:pt x="47625" y="309563"/>
                </a:cubicBezTo>
                <a:lnTo>
                  <a:pt x="154781" y="309563"/>
                </a:lnTo>
                <a:lnTo>
                  <a:pt x="142875" y="345281"/>
                </a:lnTo>
                <a:lnTo>
                  <a:pt x="89297" y="345281"/>
                </a:lnTo>
                <a:cubicBezTo>
                  <a:pt x="79400" y="345281"/>
                  <a:pt x="71438" y="353244"/>
                  <a:pt x="71438" y="363141"/>
                </a:cubicBezTo>
                <a:cubicBezTo>
                  <a:pt x="71438" y="373038"/>
                  <a:pt x="79400" y="381000"/>
                  <a:pt x="89297" y="381000"/>
                </a:cubicBezTo>
                <a:lnTo>
                  <a:pt x="291703" y="381000"/>
                </a:lnTo>
                <a:cubicBezTo>
                  <a:pt x="301600" y="381000"/>
                  <a:pt x="309563" y="373038"/>
                  <a:pt x="309563" y="363141"/>
                </a:cubicBezTo>
                <a:cubicBezTo>
                  <a:pt x="309563" y="353244"/>
                  <a:pt x="301600" y="345281"/>
                  <a:pt x="291703" y="345281"/>
                </a:cubicBezTo>
                <a:lnTo>
                  <a:pt x="238125" y="345281"/>
                </a:lnTo>
                <a:lnTo>
                  <a:pt x="226219" y="309563"/>
                </a:lnTo>
                <a:lnTo>
                  <a:pt x="333375" y="309563"/>
                </a:lnTo>
                <a:cubicBezTo>
                  <a:pt x="359643" y="309563"/>
                  <a:pt x="381000" y="288206"/>
                  <a:pt x="381000" y="261938"/>
                </a:cubicBezTo>
                <a:lnTo>
                  <a:pt x="381000" y="71438"/>
                </a:lnTo>
                <a:cubicBezTo>
                  <a:pt x="381000" y="45169"/>
                  <a:pt x="359643" y="23812"/>
                  <a:pt x="333375" y="23812"/>
                </a:cubicBezTo>
                <a:lnTo>
                  <a:pt x="47625" y="23812"/>
                </a:lnTo>
                <a:close/>
                <a:moveTo>
                  <a:pt x="71438" y="71438"/>
                </a:moveTo>
                <a:lnTo>
                  <a:pt x="309563" y="71438"/>
                </a:lnTo>
                <a:cubicBezTo>
                  <a:pt x="322734" y="71438"/>
                  <a:pt x="333375" y="82079"/>
                  <a:pt x="333375" y="95250"/>
                </a:cubicBezTo>
                <a:lnTo>
                  <a:pt x="333375" y="214313"/>
                </a:lnTo>
                <a:cubicBezTo>
                  <a:pt x="333375" y="227484"/>
                  <a:pt x="322734" y="238125"/>
                  <a:pt x="309563" y="238125"/>
                </a:cubicBezTo>
                <a:lnTo>
                  <a:pt x="71438" y="238125"/>
                </a:lnTo>
                <a:cubicBezTo>
                  <a:pt x="58266" y="238125"/>
                  <a:pt x="47625" y="227484"/>
                  <a:pt x="47625" y="214313"/>
                </a:cubicBezTo>
                <a:lnTo>
                  <a:pt x="47625" y="95250"/>
                </a:lnTo>
                <a:cubicBezTo>
                  <a:pt x="47625" y="82079"/>
                  <a:pt x="58266" y="71438"/>
                  <a:pt x="71438" y="71438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7" name="Text 4"/>
          <p:cNvSpPr/>
          <p:nvPr/>
        </p:nvSpPr>
        <p:spPr>
          <a:xfrm>
            <a:off x="1006210" y="3708400"/>
            <a:ext cx="6731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GUI层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064154" y="4013200"/>
            <a:ext cx="5588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tkinter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566054" y="3352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99204" y="165854"/>
                </a:moveTo>
                <a:cubicBezTo>
                  <a:pt x="306645" y="158413"/>
                  <a:pt x="306645" y="146328"/>
                  <a:pt x="299204" y="138886"/>
                </a:cubicBezTo>
                <a:lnTo>
                  <a:pt x="203954" y="43636"/>
                </a:lnTo>
                <a:cubicBezTo>
                  <a:pt x="196513" y="36195"/>
                  <a:pt x="184428" y="36195"/>
                  <a:pt x="176986" y="43636"/>
                </a:cubicBezTo>
                <a:cubicBezTo>
                  <a:pt x="169545" y="51078"/>
                  <a:pt x="169545" y="63163"/>
                  <a:pt x="176986" y="70604"/>
                </a:cubicBezTo>
                <a:lnTo>
                  <a:pt x="239732" y="133350"/>
                </a:lnTo>
                <a:lnTo>
                  <a:pt x="19050" y="133350"/>
                </a:lnTo>
                <a:cubicBezTo>
                  <a:pt x="8513" y="133350"/>
                  <a:pt x="0" y="141863"/>
                  <a:pt x="0" y="152400"/>
                </a:cubicBezTo>
                <a:cubicBezTo>
                  <a:pt x="0" y="162937"/>
                  <a:pt x="8513" y="171450"/>
                  <a:pt x="19050" y="171450"/>
                </a:cubicBezTo>
                <a:lnTo>
                  <a:pt x="239732" y="171450"/>
                </a:lnTo>
                <a:lnTo>
                  <a:pt x="176986" y="234196"/>
                </a:lnTo>
                <a:cubicBezTo>
                  <a:pt x="169545" y="241637"/>
                  <a:pt x="169545" y="253722"/>
                  <a:pt x="176986" y="261164"/>
                </a:cubicBezTo>
                <a:cubicBezTo>
                  <a:pt x="184428" y="268605"/>
                  <a:pt x="196513" y="268605"/>
                  <a:pt x="203954" y="261164"/>
                </a:cubicBezTo>
                <a:lnTo>
                  <a:pt x="299204" y="165914"/>
                </a:lnTo>
                <a:close/>
              </a:path>
            </a:pathLst>
          </a:custGeom>
          <a:solidFill>
            <a:srgbClr val="605F5D"/>
          </a:solidFill>
        </p:spPr>
      </p:sp>
      <p:sp>
        <p:nvSpPr>
          <p:cNvPr id="10" name="Shape 7"/>
          <p:cNvSpPr/>
          <p:nvPr/>
        </p:nvSpPr>
        <p:spPr>
          <a:xfrm>
            <a:off x="5689468" y="27940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FFC107"/>
          </a:solidFill>
        </p:spPr>
      </p:sp>
      <p:sp>
        <p:nvSpPr>
          <p:cNvPr id="11" name="Shape 8"/>
          <p:cNvSpPr/>
          <p:nvPr/>
        </p:nvSpPr>
        <p:spPr>
          <a:xfrm>
            <a:off x="5860918" y="3009900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309488" y="156642"/>
                </a:moveTo>
                <a:cubicBezTo>
                  <a:pt x="318567" y="154186"/>
                  <a:pt x="328092" y="158502"/>
                  <a:pt x="332184" y="166911"/>
                </a:cubicBezTo>
                <a:lnTo>
                  <a:pt x="346025" y="194890"/>
                </a:lnTo>
                <a:cubicBezTo>
                  <a:pt x="353690" y="195932"/>
                  <a:pt x="361206" y="198016"/>
                  <a:pt x="368275" y="200918"/>
                </a:cubicBezTo>
                <a:lnTo>
                  <a:pt x="394320" y="183579"/>
                </a:lnTo>
                <a:cubicBezTo>
                  <a:pt x="402134" y="178371"/>
                  <a:pt x="412477" y="179412"/>
                  <a:pt x="419100" y="186035"/>
                </a:cubicBezTo>
                <a:lnTo>
                  <a:pt x="433388" y="200323"/>
                </a:lnTo>
                <a:cubicBezTo>
                  <a:pt x="440010" y="206946"/>
                  <a:pt x="441052" y="217363"/>
                  <a:pt x="435843" y="225103"/>
                </a:cubicBezTo>
                <a:lnTo>
                  <a:pt x="418505" y="251073"/>
                </a:lnTo>
                <a:cubicBezTo>
                  <a:pt x="419919" y="254571"/>
                  <a:pt x="421184" y="258217"/>
                  <a:pt x="422225" y="262012"/>
                </a:cubicBezTo>
                <a:cubicBezTo>
                  <a:pt x="423267" y="265807"/>
                  <a:pt x="423937" y="269528"/>
                  <a:pt x="424458" y="273323"/>
                </a:cubicBezTo>
                <a:lnTo>
                  <a:pt x="452512" y="287164"/>
                </a:lnTo>
                <a:cubicBezTo>
                  <a:pt x="460921" y="291331"/>
                  <a:pt x="465237" y="300856"/>
                  <a:pt x="462781" y="309860"/>
                </a:cubicBezTo>
                <a:lnTo>
                  <a:pt x="457572" y="329357"/>
                </a:lnTo>
                <a:cubicBezTo>
                  <a:pt x="455116" y="338361"/>
                  <a:pt x="446708" y="344463"/>
                  <a:pt x="437331" y="343867"/>
                </a:cubicBezTo>
                <a:lnTo>
                  <a:pt x="406078" y="341858"/>
                </a:lnTo>
                <a:cubicBezTo>
                  <a:pt x="401389" y="347886"/>
                  <a:pt x="395957" y="353467"/>
                  <a:pt x="389781" y="358229"/>
                </a:cubicBezTo>
                <a:lnTo>
                  <a:pt x="391790" y="389409"/>
                </a:lnTo>
                <a:cubicBezTo>
                  <a:pt x="392385" y="398785"/>
                  <a:pt x="386283" y="407268"/>
                  <a:pt x="377279" y="409649"/>
                </a:cubicBezTo>
                <a:lnTo>
                  <a:pt x="357783" y="414858"/>
                </a:lnTo>
                <a:cubicBezTo>
                  <a:pt x="348704" y="417314"/>
                  <a:pt x="339254" y="412998"/>
                  <a:pt x="335087" y="404589"/>
                </a:cubicBezTo>
                <a:lnTo>
                  <a:pt x="321246" y="376610"/>
                </a:lnTo>
                <a:cubicBezTo>
                  <a:pt x="313581" y="375568"/>
                  <a:pt x="306065" y="373484"/>
                  <a:pt x="298996" y="370582"/>
                </a:cubicBezTo>
                <a:lnTo>
                  <a:pt x="272951" y="387921"/>
                </a:lnTo>
                <a:cubicBezTo>
                  <a:pt x="265137" y="393129"/>
                  <a:pt x="254794" y="392088"/>
                  <a:pt x="248171" y="385465"/>
                </a:cubicBezTo>
                <a:lnTo>
                  <a:pt x="233883" y="371177"/>
                </a:lnTo>
                <a:cubicBezTo>
                  <a:pt x="227261" y="364554"/>
                  <a:pt x="226219" y="354211"/>
                  <a:pt x="231428" y="346397"/>
                </a:cubicBezTo>
                <a:lnTo>
                  <a:pt x="248766" y="320353"/>
                </a:lnTo>
                <a:cubicBezTo>
                  <a:pt x="247352" y="316855"/>
                  <a:pt x="246087" y="313209"/>
                  <a:pt x="245046" y="309414"/>
                </a:cubicBezTo>
                <a:cubicBezTo>
                  <a:pt x="244004" y="305619"/>
                  <a:pt x="243334" y="301823"/>
                  <a:pt x="242813" y="298103"/>
                </a:cubicBezTo>
                <a:lnTo>
                  <a:pt x="214759" y="284262"/>
                </a:lnTo>
                <a:cubicBezTo>
                  <a:pt x="206350" y="280095"/>
                  <a:pt x="202109" y="270570"/>
                  <a:pt x="204490" y="261565"/>
                </a:cubicBezTo>
                <a:lnTo>
                  <a:pt x="209699" y="242069"/>
                </a:lnTo>
                <a:cubicBezTo>
                  <a:pt x="212154" y="233065"/>
                  <a:pt x="220563" y="226963"/>
                  <a:pt x="229939" y="227558"/>
                </a:cubicBezTo>
                <a:lnTo>
                  <a:pt x="261119" y="229567"/>
                </a:lnTo>
                <a:cubicBezTo>
                  <a:pt x="265807" y="223540"/>
                  <a:pt x="271239" y="217959"/>
                  <a:pt x="277416" y="213196"/>
                </a:cubicBezTo>
                <a:lnTo>
                  <a:pt x="275406" y="182091"/>
                </a:lnTo>
                <a:cubicBezTo>
                  <a:pt x="274811" y="172715"/>
                  <a:pt x="280913" y="164232"/>
                  <a:pt x="289917" y="161851"/>
                </a:cubicBezTo>
                <a:lnTo>
                  <a:pt x="309414" y="156642"/>
                </a:lnTo>
                <a:close/>
                <a:moveTo>
                  <a:pt x="333673" y="253008"/>
                </a:moveTo>
                <a:cubicBezTo>
                  <a:pt x="315602" y="253028"/>
                  <a:pt x="300947" y="267716"/>
                  <a:pt x="300968" y="285787"/>
                </a:cubicBezTo>
                <a:cubicBezTo>
                  <a:pt x="300988" y="303858"/>
                  <a:pt x="315676" y="318513"/>
                  <a:pt x="333747" y="318492"/>
                </a:cubicBezTo>
                <a:cubicBezTo>
                  <a:pt x="351818" y="318472"/>
                  <a:pt x="366473" y="303784"/>
                  <a:pt x="366452" y="285713"/>
                </a:cubicBezTo>
                <a:cubicBezTo>
                  <a:pt x="366432" y="267642"/>
                  <a:pt x="351744" y="252987"/>
                  <a:pt x="333673" y="253008"/>
                </a:cubicBezTo>
                <a:close/>
                <a:moveTo>
                  <a:pt x="167357" y="-33858"/>
                </a:moveTo>
                <a:lnTo>
                  <a:pt x="186854" y="-28649"/>
                </a:lnTo>
                <a:cubicBezTo>
                  <a:pt x="195858" y="-26194"/>
                  <a:pt x="201960" y="-17711"/>
                  <a:pt x="201364" y="-8409"/>
                </a:cubicBezTo>
                <a:lnTo>
                  <a:pt x="199355" y="22696"/>
                </a:lnTo>
                <a:cubicBezTo>
                  <a:pt x="205532" y="27459"/>
                  <a:pt x="210964" y="32965"/>
                  <a:pt x="215652" y="39067"/>
                </a:cubicBezTo>
                <a:lnTo>
                  <a:pt x="246906" y="37058"/>
                </a:lnTo>
                <a:cubicBezTo>
                  <a:pt x="256208" y="36463"/>
                  <a:pt x="264691" y="42565"/>
                  <a:pt x="267146" y="51569"/>
                </a:cubicBezTo>
                <a:lnTo>
                  <a:pt x="272355" y="71065"/>
                </a:lnTo>
                <a:cubicBezTo>
                  <a:pt x="274737" y="80070"/>
                  <a:pt x="270495" y="89595"/>
                  <a:pt x="262086" y="93762"/>
                </a:cubicBezTo>
                <a:lnTo>
                  <a:pt x="234032" y="107603"/>
                </a:lnTo>
                <a:cubicBezTo>
                  <a:pt x="233511" y="111398"/>
                  <a:pt x="232767" y="115193"/>
                  <a:pt x="231800" y="118914"/>
                </a:cubicBezTo>
                <a:cubicBezTo>
                  <a:pt x="230832" y="122634"/>
                  <a:pt x="229493" y="126355"/>
                  <a:pt x="228079" y="129853"/>
                </a:cubicBezTo>
                <a:lnTo>
                  <a:pt x="245418" y="155897"/>
                </a:lnTo>
                <a:cubicBezTo>
                  <a:pt x="250627" y="163711"/>
                  <a:pt x="249585" y="174054"/>
                  <a:pt x="242962" y="180677"/>
                </a:cubicBezTo>
                <a:lnTo>
                  <a:pt x="228674" y="194965"/>
                </a:lnTo>
                <a:cubicBezTo>
                  <a:pt x="222052" y="201588"/>
                  <a:pt x="211708" y="202629"/>
                  <a:pt x="203895" y="197421"/>
                </a:cubicBezTo>
                <a:lnTo>
                  <a:pt x="177850" y="180082"/>
                </a:lnTo>
                <a:cubicBezTo>
                  <a:pt x="170780" y="182984"/>
                  <a:pt x="163264" y="185068"/>
                  <a:pt x="155600" y="186110"/>
                </a:cubicBezTo>
                <a:lnTo>
                  <a:pt x="141759" y="214089"/>
                </a:lnTo>
                <a:cubicBezTo>
                  <a:pt x="137592" y="222498"/>
                  <a:pt x="128067" y="226740"/>
                  <a:pt x="119063" y="224358"/>
                </a:cubicBezTo>
                <a:lnTo>
                  <a:pt x="99566" y="219149"/>
                </a:lnTo>
                <a:cubicBezTo>
                  <a:pt x="90488" y="216694"/>
                  <a:pt x="84460" y="208211"/>
                  <a:pt x="85055" y="198909"/>
                </a:cubicBezTo>
                <a:lnTo>
                  <a:pt x="87064" y="167729"/>
                </a:lnTo>
                <a:cubicBezTo>
                  <a:pt x="80888" y="162967"/>
                  <a:pt x="75456" y="157460"/>
                  <a:pt x="70768" y="151358"/>
                </a:cubicBezTo>
                <a:lnTo>
                  <a:pt x="39514" y="153367"/>
                </a:lnTo>
                <a:cubicBezTo>
                  <a:pt x="30212" y="153963"/>
                  <a:pt x="21729" y="147861"/>
                  <a:pt x="19273" y="138857"/>
                </a:cubicBezTo>
                <a:lnTo>
                  <a:pt x="14064" y="119360"/>
                </a:lnTo>
                <a:cubicBezTo>
                  <a:pt x="11683" y="110356"/>
                  <a:pt x="15925" y="100831"/>
                  <a:pt x="24333" y="96664"/>
                </a:cubicBezTo>
                <a:lnTo>
                  <a:pt x="52388" y="82823"/>
                </a:lnTo>
                <a:cubicBezTo>
                  <a:pt x="52908" y="79028"/>
                  <a:pt x="53653" y="75307"/>
                  <a:pt x="54620" y="71512"/>
                </a:cubicBezTo>
                <a:cubicBezTo>
                  <a:pt x="55662" y="67717"/>
                  <a:pt x="56852" y="64071"/>
                  <a:pt x="58341" y="60573"/>
                </a:cubicBezTo>
                <a:lnTo>
                  <a:pt x="41002" y="34603"/>
                </a:lnTo>
                <a:cubicBezTo>
                  <a:pt x="35793" y="26789"/>
                  <a:pt x="36835" y="16446"/>
                  <a:pt x="43458" y="9823"/>
                </a:cubicBezTo>
                <a:lnTo>
                  <a:pt x="57745" y="-4465"/>
                </a:lnTo>
                <a:cubicBezTo>
                  <a:pt x="64368" y="-11088"/>
                  <a:pt x="74712" y="-12129"/>
                  <a:pt x="82525" y="-6921"/>
                </a:cubicBezTo>
                <a:lnTo>
                  <a:pt x="108570" y="10418"/>
                </a:lnTo>
                <a:cubicBezTo>
                  <a:pt x="115639" y="7516"/>
                  <a:pt x="123155" y="5432"/>
                  <a:pt x="130820" y="4390"/>
                </a:cubicBezTo>
                <a:lnTo>
                  <a:pt x="144661" y="-23589"/>
                </a:lnTo>
                <a:cubicBezTo>
                  <a:pt x="148828" y="-31998"/>
                  <a:pt x="158279" y="-36240"/>
                  <a:pt x="167357" y="-33858"/>
                </a:cubicBezTo>
                <a:close/>
                <a:moveTo>
                  <a:pt x="143173" y="62508"/>
                </a:moveTo>
                <a:cubicBezTo>
                  <a:pt x="125102" y="62508"/>
                  <a:pt x="110430" y="77179"/>
                  <a:pt x="110430" y="95250"/>
                </a:cubicBezTo>
                <a:cubicBezTo>
                  <a:pt x="110430" y="113321"/>
                  <a:pt x="125102" y="127992"/>
                  <a:pt x="143173" y="127992"/>
                </a:cubicBezTo>
                <a:cubicBezTo>
                  <a:pt x="161244" y="127992"/>
                  <a:pt x="175915" y="113321"/>
                  <a:pt x="175915" y="95250"/>
                </a:cubicBezTo>
                <a:cubicBezTo>
                  <a:pt x="175915" y="77179"/>
                  <a:pt x="161244" y="62508"/>
                  <a:pt x="143173" y="62508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2" name="Text 9"/>
          <p:cNvSpPr/>
          <p:nvPr/>
        </p:nvSpPr>
        <p:spPr>
          <a:xfrm>
            <a:off x="5638668" y="3708400"/>
            <a:ext cx="914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业务核心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5752968" y="4013200"/>
            <a:ext cx="6858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四大服务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8320881" y="3352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99204" y="165854"/>
                </a:moveTo>
                <a:cubicBezTo>
                  <a:pt x="306645" y="158413"/>
                  <a:pt x="306645" y="146328"/>
                  <a:pt x="299204" y="138886"/>
                </a:cubicBezTo>
                <a:lnTo>
                  <a:pt x="203954" y="43636"/>
                </a:lnTo>
                <a:cubicBezTo>
                  <a:pt x="196513" y="36195"/>
                  <a:pt x="184428" y="36195"/>
                  <a:pt x="176986" y="43636"/>
                </a:cubicBezTo>
                <a:cubicBezTo>
                  <a:pt x="169545" y="51078"/>
                  <a:pt x="169545" y="63163"/>
                  <a:pt x="176986" y="70604"/>
                </a:cubicBezTo>
                <a:lnTo>
                  <a:pt x="239732" y="133350"/>
                </a:lnTo>
                <a:lnTo>
                  <a:pt x="19050" y="133350"/>
                </a:lnTo>
                <a:cubicBezTo>
                  <a:pt x="8513" y="133350"/>
                  <a:pt x="0" y="141863"/>
                  <a:pt x="0" y="152400"/>
                </a:cubicBezTo>
                <a:cubicBezTo>
                  <a:pt x="0" y="162937"/>
                  <a:pt x="8513" y="171450"/>
                  <a:pt x="19050" y="171450"/>
                </a:cubicBezTo>
                <a:lnTo>
                  <a:pt x="239732" y="171450"/>
                </a:lnTo>
                <a:lnTo>
                  <a:pt x="176986" y="234196"/>
                </a:lnTo>
                <a:cubicBezTo>
                  <a:pt x="169545" y="241637"/>
                  <a:pt x="169545" y="253722"/>
                  <a:pt x="176986" y="261164"/>
                </a:cubicBezTo>
                <a:cubicBezTo>
                  <a:pt x="184428" y="268605"/>
                  <a:pt x="196513" y="268605"/>
                  <a:pt x="203954" y="261164"/>
                </a:cubicBezTo>
                <a:lnTo>
                  <a:pt x="299204" y="165914"/>
                </a:lnTo>
                <a:close/>
              </a:path>
            </a:pathLst>
          </a:custGeom>
          <a:solidFill>
            <a:srgbClr val="605F5D"/>
          </a:solidFill>
        </p:spPr>
      </p:sp>
      <p:sp>
        <p:nvSpPr>
          <p:cNvPr id="15" name="Shape 12"/>
          <p:cNvSpPr/>
          <p:nvPr/>
        </p:nvSpPr>
        <p:spPr>
          <a:xfrm>
            <a:off x="10444295" y="27940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605F5D"/>
          </a:solidFill>
        </p:spPr>
      </p:sp>
      <p:sp>
        <p:nvSpPr>
          <p:cNvPr id="16" name="Shape 13"/>
          <p:cNvSpPr/>
          <p:nvPr/>
        </p:nvSpPr>
        <p:spPr>
          <a:xfrm>
            <a:off x="10663370" y="30099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30969" y="17859"/>
                </a:moveTo>
                <a:cubicBezTo>
                  <a:pt x="130969" y="7962"/>
                  <a:pt x="123006" y="0"/>
                  <a:pt x="113109" y="0"/>
                </a:cubicBezTo>
                <a:cubicBezTo>
                  <a:pt x="103212" y="0"/>
                  <a:pt x="95250" y="7962"/>
                  <a:pt x="95250" y="17859"/>
                </a:cubicBezTo>
                <a:lnTo>
                  <a:pt x="95250" y="47625"/>
                </a:lnTo>
                <a:cubicBezTo>
                  <a:pt x="68982" y="47625"/>
                  <a:pt x="47625" y="68982"/>
                  <a:pt x="47625" y="95250"/>
                </a:cubicBezTo>
                <a:lnTo>
                  <a:pt x="17859" y="95250"/>
                </a:lnTo>
                <a:cubicBezTo>
                  <a:pt x="7962" y="95250"/>
                  <a:pt x="0" y="103212"/>
                  <a:pt x="0" y="113109"/>
                </a:cubicBezTo>
                <a:cubicBezTo>
                  <a:pt x="0" y="123006"/>
                  <a:pt x="7962" y="130969"/>
                  <a:pt x="17859" y="130969"/>
                </a:cubicBezTo>
                <a:lnTo>
                  <a:pt x="47625" y="130969"/>
                </a:lnTo>
                <a:lnTo>
                  <a:pt x="47625" y="172641"/>
                </a:lnTo>
                <a:lnTo>
                  <a:pt x="17859" y="172641"/>
                </a:lnTo>
                <a:cubicBezTo>
                  <a:pt x="7962" y="172641"/>
                  <a:pt x="0" y="180603"/>
                  <a:pt x="0" y="190500"/>
                </a:cubicBezTo>
                <a:cubicBezTo>
                  <a:pt x="0" y="200397"/>
                  <a:pt x="7962" y="208359"/>
                  <a:pt x="17859" y="208359"/>
                </a:cubicBezTo>
                <a:lnTo>
                  <a:pt x="47625" y="208359"/>
                </a:lnTo>
                <a:lnTo>
                  <a:pt x="47625" y="250031"/>
                </a:lnTo>
                <a:lnTo>
                  <a:pt x="17859" y="250031"/>
                </a:lnTo>
                <a:cubicBezTo>
                  <a:pt x="7962" y="250031"/>
                  <a:pt x="0" y="257994"/>
                  <a:pt x="0" y="267891"/>
                </a:cubicBezTo>
                <a:cubicBezTo>
                  <a:pt x="0" y="277788"/>
                  <a:pt x="7962" y="285750"/>
                  <a:pt x="17859" y="285750"/>
                </a:cubicBezTo>
                <a:lnTo>
                  <a:pt x="47625" y="285750"/>
                </a:lnTo>
                <a:cubicBezTo>
                  <a:pt x="47625" y="312018"/>
                  <a:pt x="68982" y="333375"/>
                  <a:pt x="95250" y="333375"/>
                </a:cubicBezTo>
                <a:lnTo>
                  <a:pt x="95250" y="363141"/>
                </a:lnTo>
                <a:cubicBezTo>
                  <a:pt x="95250" y="373038"/>
                  <a:pt x="103212" y="381000"/>
                  <a:pt x="113109" y="381000"/>
                </a:cubicBezTo>
                <a:cubicBezTo>
                  <a:pt x="123006" y="381000"/>
                  <a:pt x="130969" y="373038"/>
                  <a:pt x="130969" y="363141"/>
                </a:cubicBezTo>
                <a:lnTo>
                  <a:pt x="130969" y="333375"/>
                </a:lnTo>
                <a:lnTo>
                  <a:pt x="172641" y="333375"/>
                </a:lnTo>
                <a:lnTo>
                  <a:pt x="172641" y="363141"/>
                </a:lnTo>
                <a:cubicBezTo>
                  <a:pt x="172641" y="373038"/>
                  <a:pt x="180603" y="381000"/>
                  <a:pt x="190500" y="381000"/>
                </a:cubicBezTo>
                <a:cubicBezTo>
                  <a:pt x="200397" y="381000"/>
                  <a:pt x="208359" y="373038"/>
                  <a:pt x="208359" y="363141"/>
                </a:cubicBezTo>
                <a:lnTo>
                  <a:pt x="208359" y="333375"/>
                </a:lnTo>
                <a:lnTo>
                  <a:pt x="250031" y="333375"/>
                </a:lnTo>
                <a:lnTo>
                  <a:pt x="250031" y="363141"/>
                </a:lnTo>
                <a:cubicBezTo>
                  <a:pt x="250031" y="373038"/>
                  <a:pt x="257994" y="381000"/>
                  <a:pt x="267891" y="381000"/>
                </a:cubicBezTo>
                <a:cubicBezTo>
                  <a:pt x="277788" y="381000"/>
                  <a:pt x="285750" y="373038"/>
                  <a:pt x="285750" y="363141"/>
                </a:cubicBezTo>
                <a:lnTo>
                  <a:pt x="285750" y="333375"/>
                </a:lnTo>
                <a:cubicBezTo>
                  <a:pt x="312018" y="333375"/>
                  <a:pt x="333375" y="312018"/>
                  <a:pt x="333375" y="285750"/>
                </a:cubicBezTo>
                <a:lnTo>
                  <a:pt x="363141" y="285750"/>
                </a:lnTo>
                <a:cubicBezTo>
                  <a:pt x="373038" y="285750"/>
                  <a:pt x="381000" y="277788"/>
                  <a:pt x="381000" y="267891"/>
                </a:cubicBezTo>
                <a:cubicBezTo>
                  <a:pt x="381000" y="257994"/>
                  <a:pt x="373038" y="250031"/>
                  <a:pt x="363141" y="250031"/>
                </a:cubicBezTo>
                <a:lnTo>
                  <a:pt x="333375" y="250031"/>
                </a:lnTo>
                <a:lnTo>
                  <a:pt x="333375" y="208359"/>
                </a:lnTo>
                <a:lnTo>
                  <a:pt x="363141" y="208359"/>
                </a:lnTo>
                <a:cubicBezTo>
                  <a:pt x="373038" y="208359"/>
                  <a:pt x="381000" y="200397"/>
                  <a:pt x="381000" y="190500"/>
                </a:cubicBezTo>
                <a:cubicBezTo>
                  <a:pt x="381000" y="180603"/>
                  <a:pt x="373038" y="172641"/>
                  <a:pt x="363141" y="172641"/>
                </a:cubicBezTo>
                <a:lnTo>
                  <a:pt x="333375" y="172641"/>
                </a:lnTo>
                <a:lnTo>
                  <a:pt x="333375" y="130969"/>
                </a:lnTo>
                <a:lnTo>
                  <a:pt x="363141" y="130969"/>
                </a:lnTo>
                <a:cubicBezTo>
                  <a:pt x="373038" y="130969"/>
                  <a:pt x="381000" y="123006"/>
                  <a:pt x="381000" y="113109"/>
                </a:cubicBezTo>
                <a:cubicBezTo>
                  <a:pt x="381000" y="103212"/>
                  <a:pt x="373038" y="95250"/>
                  <a:pt x="363141" y="95250"/>
                </a:cubicBezTo>
                <a:lnTo>
                  <a:pt x="333375" y="95250"/>
                </a:lnTo>
                <a:cubicBezTo>
                  <a:pt x="333375" y="68982"/>
                  <a:pt x="312018" y="47625"/>
                  <a:pt x="285750" y="47625"/>
                </a:cubicBezTo>
                <a:lnTo>
                  <a:pt x="285750" y="17859"/>
                </a:lnTo>
                <a:cubicBezTo>
                  <a:pt x="285750" y="7962"/>
                  <a:pt x="277788" y="0"/>
                  <a:pt x="267891" y="0"/>
                </a:cubicBezTo>
                <a:cubicBezTo>
                  <a:pt x="257994" y="0"/>
                  <a:pt x="250031" y="7962"/>
                  <a:pt x="250031" y="17859"/>
                </a:cubicBezTo>
                <a:lnTo>
                  <a:pt x="250031" y="47625"/>
                </a:lnTo>
                <a:lnTo>
                  <a:pt x="208359" y="47625"/>
                </a:lnTo>
                <a:lnTo>
                  <a:pt x="208359" y="17859"/>
                </a:lnTo>
                <a:cubicBezTo>
                  <a:pt x="208359" y="7962"/>
                  <a:pt x="200397" y="0"/>
                  <a:pt x="190500" y="0"/>
                </a:cubicBezTo>
                <a:cubicBezTo>
                  <a:pt x="180603" y="0"/>
                  <a:pt x="172641" y="7962"/>
                  <a:pt x="172641" y="17859"/>
                </a:cubicBezTo>
                <a:lnTo>
                  <a:pt x="172641" y="47625"/>
                </a:lnTo>
                <a:lnTo>
                  <a:pt x="130969" y="47625"/>
                </a:lnTo>
                <a:lnTo>
                  <a:pt x="130969" y="17859"/>
                </a:lnTo>
                <a:close/>
                <a:moveTo>
                  <a:pt x="119063" y="95250"/>
                </a:moveTo>
                <a:lnTo>
                  <a:pt x="261938" y="95250"/>
                </a:lnTo>
                <a:cubicBezTo>
                  <a:pt x="275109" y="95250"/>
                  <a:pt x="285750" y="105891"/>
                  <a:pt x="285750" y="119063"/>
                </a:cubicBezTo>
                <a:lnTo>
                  <a:pt x="285750" y="261938"/>
                </a:lnTo>
                <a:cubicBezTo>
                  <a:pt x="285750" y="275109"/>
                  <a:pt x="275109" y="285750"/>
                  <a:pt x="261938" y="285750"/>
                </a:cubicBezTo>
                <a:lnTo>
                  <a:pt x="119063" y="285750"/>
                </a:lnTo>
                <a:cubicBezTo>
                  <a:pt x="105891" y="285750"/>
                  <a:pt x="95250" y="275109"/>
                  <a:pt x="95250" y="261938"/>
                </a:cubicBezTo>
                <a:lnTo>
                  <a:pt x="95250" y="119063"/>
                </a:lnTo>
                <a:cubicBezTo>
                  <a:pt x="95250" y="105891"/>
                  <a:pt x="105891" y="95250"/>
                  <a:pt x="119063" y="95250"/>
                </a:cubicBezTo>
                <a:close/>
                <a:moveTo>
                  <a:pt x="130969" y="130969"/>
                </a:moveTo>
                <a:lnTo>
                  <a:pt x="130969" y="250031"/>
                </a:lnTo>
                <a:lnTo>
                  <a:pt x="250031" y="250031"/>
                </a:lnTo>
                <a:lnTo>
                  <a:pt x="250031" y="130969"/>
                </a:lnTo>
                <a:lnTo>
                  <a:pt x="130969" y="130969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7" name="Text 14"/>
          <p:cNvSpPr/>
          <p:nvPr/>
        </p:nvSpPr>
        <p:spPr>
          <a:xfrm>
            <a:off x="10393495" y="3708400"/>
            <a:ext cx="914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并发保障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0465197" y="4013200"/>
            <a:ext cx="7747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threading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254000" y="4521200"/>
            <a:ext cx="2806700" cy="711200"/>
          </a:xfrm>
          <a:custGeom>
            <a:avLst/>
            <a:gdLst/>
            <a:ahLst/>
            <a:cxnLst/>
            <a:rect l="l" t="t" r="r" b="b"/>
            <a:pathLst>
              <a:path w="2806700" h="711200">
                <a:moveTo>
                  <a:pt x="101602" y="0"/>
                </a:moveTo>
                <a:lnTo>
                  <a:pt x="2705098" y="0"/>
                </a:lnTo>
                <a:cubicBezTo>
                  <a:pt x="2761211" y="0"/>
                  <a:pt x="2806700" y="45489"/>
                  <a:pt x="2806700" y="101602"/>
                </a:cubicBezTo>
                <a:lnTo>
                  <a:pt x="2806700" y="609598"/>
                </a:lnTo>
                <a:cubicBezTo>
                  <a:pt x="2806700" y="665711"/>
                  <a:pt x="2761211" y="711200"/>
                  <a:pt x="27050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015DEC">
              <a:alpha val="13333"/>
            </a:srgbClr>
          </a:solidFill>
        </p:spPr>
      </p:sp>
      <p:sp>
        <p:nvSpPr>
          <p:cNvPr id="20" name="Text 17"/>
          <p:cNvSpPr/>
          <p:nvPr/>
        </p:nvSpPr>
        <p:spPr>
          <a:xfrm>
            <a:off x="311150" y="4622800"/>
            <a:ext cx="2692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015DE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Timer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317500" y="4876800"/>
            <a:ext cx="26797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精确计时核心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3213100" y="4521200"/>
            <a:ext cx="2755900" cy="660400"/>
          </a:xfrm>
          <a:custGeom>
            <a:avLst/>
            <a:gdLst/>
            <a:ahLst/>
            <a:cxnLst/>
            <a:rect l="l" t="t" r="r" b="b"/>
            <a:pathLst>
              <a:path w="2755900" h="660400">
                <a:moveTo>
                  <a:pt x="101603" y="0"/>
                </a:moveTo>
                <a:lnTo>
                  <a:pt x="2654297" y="0"/>
                </a:lnTo>
                <a:cubicBezTo>
                  <a:pt x="2710411" y="0"/>
                  <a:pt x="2755900" y="45489"/>
                  <a:pt x="2755900" y="101603"/>
                </a:cubicBezTo>
                <a:lnTo>
                  <a:pt x="2755900" y="558797"/>
                </a:lnTo>
                <a:cubicBezTo>
                  <a:pt x="2755900" y="614911"/>
                  <a:pt x="2710411" y="660400"/>
                  <a:pt x="2654297" y="660400"/>
                </a:cubicBezTo>
                <a:lnTo>
                  <a:pt x="101603" y="660400"/>
                </a:lnTo>
                <a:cubicBezTo>
                  <a:pt x="45527" y="660400"/>
                  <a:pt x="0" y="614873"/>
                  <a:pt x="0" y="5587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FFC107">
              <a:alpha val="13333"/>
            </a:srgbClr>
          </a:solidFill>
          <a:ln w="25400">
            <a:solidFill>
              <a:srgbClr val="FFC107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3295650" y="4648200"/>
            <a:ext cx="26416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FFC107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Task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3302000" y="4902200"/>
            <a:ext cx="26289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任务管理 (我的核心贡献)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6172200" y="4521200"/>
            <a:ext cx="2806700" cy="711200"/>
          </a:xfrm>
          <a:custGeom>
            <a:avLst/>
            <a:gdLst/>
            <a:ahLst/>
            <a:cxnLst/>
            <a:rect l="l" t="t" r="r" b="b"/>
            <a:pathLst>
              <a:path w="2806700" h="711200">
                <a:moveTo>
                  <a:pt x="101602" y="0"/>
                </a:moveTo>
                <a:lnTo>
                  <a:pt x="2705098" y="0"/>
                </a:lnTo>
                <a:cubicBezTo>
                  <a:pt x="2761211" y="0"/>
                  <a:pt x="2806700" y="45489"/>
                  <a:pt x="2806700" y="101602"/>
                </a:cubicBezTo>
                <a:lnTo>
                  <a:pt x="2806700" y="609598"/>
                </a:lnTo>
                <a:cubicBezTo>
                  <a:pt x="2806700" y="665711"/>
                  <a:pt x="2761211" y="711200"/>
                  <a:pt x="27050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015DEC">
              <a:alpha val="13333"/>
            </a:srgbClr>
          </a:solidFill>
        </p:spPr>
      </p:sp>
      <p:sp>
        <p:nvSpPr>
          <p:cNvPr id="26" name="Text 23"/>
          <p:cNvSpPr/>
          <p:nvPr/>
        </p:nvSpPr>
        <p:spPr>
          <a:xfrm>
            <a:off x="6229350" y="4622800"/>
            <a:ext cx="2692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015DE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CSV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6235700" y="4876800"/>
            <a:ext cx="26797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数据持久化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9131300" y="4521200"/>
            <a:ext cx="2755900" cy="660400"/>
          </a:xfrm>
          <a:custGeom>
            <a:avLst/>
            <a:gdLst/>
            <a:ahLst/>
            <a:cxnLst/>
            <a:rect l="l" t="t" r="r" b="b"/>
            <a:pathLst>
              <a:path w="2755900" h="660400">
                <a:moveTo>
                  <a:pt x="101603" y="0"/>
                </a:moveTo>
                <a:lnTo>
                  <a:pt x="2654297" y="0"/>
                </a:lnTo>
                <a:cubicBezTo>
                  <a:pt x="2710411" y="0"/>
                  <a:pt x="2755900" y="45489"/>
                  <a:pt x="2755900" y="101603"/>
                </a:cubicBezTo>
                <a:lnTo>
                  <a:pt x="2755900" y="558797"/>
                </a:lnTo>
                <a:cubicBezTo>
                  <a:pt x="2755900" y="614911"/>
                  <a:pt x="2710411" y="660400"/>
                  <a:pt x="2654297" y="660400"/>
                </a:cubicBezTo>
                <a:lnTo>
                  <a:pt x="101603" y="660400"/>
                </a:lnTo>
                <a:cubicBezTo>
                  <a:pt x="45527" y="660400"/>
                  <a:pt x="0" y="614873"/>
                  <a:pt x="0" y="5587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FFC107">
              <a:alpha val="13333"/>
            </a:srgbClr>
          </a:solidFill>
          <a:ln w="25400">
            <a:solidFill>
              <a:srgbClr val="FFC107"/>
            </a:solidFill>
            <a:prstDash val="solid"/>
          </a:ln>
        </p:spPr>
      </p:sp>
      <p:sp>
        <p:nvSpPr>
          <p:cNvPr id="29" name="Text 26"/>
          <p:cNvSpPr/>
          <p:nvPr/>
        </p:nvSpPr>
        <p:spPr>
          <a:xfrm>
            <a:off x="9213850" y="4648200"/>
            <a:ext cx="26416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FFC107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Reminder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9220200" y="4902200"/>
            <a:ext cx="26289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智能提醒 (我的核心贡献)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6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41:10-d3k80lgs8jdo4os5e8a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1085" y="770890"/>
            <a:ext cx="2045970" cy="204597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10-11:41:14-d3k80mgs8jdo4os5e8d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090" y="1907540"/>
            <a:ext cx="6954520" cy="30429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456180" y="3725545"/>
            <a:ext cx="7279640" cy="68834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我的任务中枢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4684395" y="2249805"/>
            <a:ext cx="2824480" cy="143383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9600" dirty="0">
                <a:solidFill>
                  <a:srgbClr val="2142E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3863975" y="2890520"/>
            <a:ext cx="1303655" cy="414655"/>
          </a:xfrm>
          <a:custGeom>
            <a:avLst/>
            <a:gdLst/>
            <a:ahLst/>
            <a:cxnLst/>
            <a:rect l="l" t="t" r="r" b="b"/>
            <a:pathLst>
              <a:path w="1303655" h="414655">
                <a:moveTo>
                  <a:pt x="286093" y="206786"/>
                </a:moveTo>
                <a:lnTo>
                  <a:pt x="80589" y="-150"/>
                </a:lnTo>
                <a:lnTo>
                  <a:pt x="-1448" y="82538"/>
                </a:lnTo>
                <a:lnTo>
                  <a:pt x="64310" y="148778"/>
                </a:lnTo>
                <a:lnTo>
                  <a:pt x="116498" y="207257"/>
                </a:lnTo>
                <a:lnTo>
                  <a:pt x="64310" y="265717"/>
                </a:lnTo>
                <a:lnTo>
                  <a:pt x="-1448" y="331958"/>
                </a:lnTo>
                <a:lnTo>
                  <a:pt x="80589" y="414655"/>
                </a:lnTo>
                <a:lnTo>
                  <a:pt x="286093" y="207719"/>
                </a:lnTo>
                <a:lnTo>
                  <a:pt x="285640" y="207248"/>
                </a:lnTo>
                <a:close/>
                <a:moveTo>
                  <a:pt x="625280" y="206786"/>
                </a:moveTo>
                <a:lnTo>
                  <a:pt x="419777" y="-150"/>
                </a:lnTo>
                <a:lnTo>
                  <a:pt x="337739" y="82538"/>
                </a:lnTo>
                <a:lnTo>
                  <a:pt x="403497" y="148778"/>
                </a:lnTo>
                <a:lnTo>
                  <a:pt x="455597" y="207257"/>
                </a:lnTo>
                <a:lnTo>
                  <a:pt x="403497" y="265717"/>
                </a:lnTo>
                <a:lnTo>
                  <a:pt x="337739" y="331958"/>
                </a:lnTo>
                <a:lnTo>
                  <a:pt x="419777" y="414655"/>
                </a:lnTo>
                <a:lnTo>
                  <a:pt x="625280" y="207719"/>
                </a:lnTo>
                <a:lnTo>
                  <a:pt x="624827" y="207248"/>
                </a:lnTo>
                <a:close/>
                <a:moveTo>
                  <a:pt x="964468" y="206786"/>
                </a:moveTo>
                <a:lnTo>
                  <a:pt x="758964" y="-150"/>
                </a:lnTo>
                <a:lnTo>
                  <a:pt x="676836" y="82538"/>
                </a:lnTo>
                <a:lnTo>
                  <a:pt x="742685" y="148778"/>
                </a:lnTo>
                <a:lnTo>
                  <a:pt x="794784" y="207257"/>
                </a:lnTo>
                <a:lnTo>
                  <a:pt x="742685" y="265717"/>
                </a:lnTo>
                <a:lnTo>
                  <a:pt x="676836" y="331958"/>
                </a:lnTo>
                <a:lnTo>
                  <a:pt x="758964" y="414655"/>
                </a:lnTo>
                <a:lnTo>
                  <a:pt x="964468" y="207719"/>
                </a:lnTo>
                <a:lnTo>
                  <a:pt x="964015" y="207248"/>
                </a:lnTo>
                <a:close/>
                <a:moveTo>
                  <a:pt x="1303655" y="206786"/>
                </a:moveTo>
                <a:lnTo>
                  <a:pt x="1098151" y="-150"/>
                </a:lnTo>
                <a:lnTo>
                  <a:pt x="1016024" y="82538"/>
                </a:lnTo>
                <a:lnTo>
                  <a:pt x="1081781" y="148778"/>
                </a:lnTo>
                <a:lnTo>
                  <a:pt x="1133970" y="207257"/>
                </a:lnTo>
                <a:lnTo>
                  <a:pt x="1081781" y="265717"/>
                </a:lnTo>
                <a:lnTo>
                  <a:pt x="1016024" y="331958"/>
                </a:lnTo>
                <a:lnTo>
                  <a:pt x="1098151" y="414655"/>
                </a:lnTo>
                <a:lnTo>
                  <a:pt x="1303655" y="207719"/>
                </a:lnTo>
                <a:lnTo>
                  <a:pt x="1303111" y="207248"/>
                </a:lnTo>
                <a:close/>
              </a:path>
            </a:pathLst>
          </a:custGeom>
          <a:solidFill>
            <a:srgbClr val="2142EF"/>
          </a:solidFill>
        </p:spPr>
      </p:sp>
      <p:sp>
        <p:nvSpPr>
          <p:cNvPr id="7" name="Text 3"/>
          <p:cNvSpPr/>
          <p:nvPr/>
        </p:nvSpPr>
        <p:spPr>
          <a:xfrm>
            <a:off x="3863975" y="2890520"/>
            <a:ext cx="1303655" cy="4146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 flipH="1">
            <a:off x="6957060" y="2890520"/>
            <a:ext cx="1303655" cy="414655"/>
          </a:xfrm>
          <a:custGeom>
            <a:avLst/>
            <a:gdLst/>
            <a:ahLst/>
            <a:cxnLst/>
            <a:rect l="l" t="t" r="r" b="b"/>
            <a:pathLst>
              <a:path w="1303655" h="414655">
                <a:moveTo>
                  <a:pt x="286093" y="206786"/>
                </a:moveTo>
                <a:lnTo>
                  <a:pt x="80589" y="-150"/>
                </a:lnTo>
                <a:lnTo>
                  <a:pt x="-1448" y="82538"/>
                </a:lnTo>
                <a:lnTo>
                  <a:pt x="64310" y="148778"/>
                </a:lnTo>
                <a:lnTo>
                  <a:pt x="116498" y="207257"/>
                </a:lnTo>
                <a:lnTo>
                  <a:pt x="64310" y="265717"/>
                </a:lnTo>
                <a:lnTo>
                  <a:pt x="-1448" y="331958"/>
                </a:lnTo>
                <a:lnTo>
                  <a:pt x="80589" y="414655"/>
                </a:lnTo>
                <a:lnTo>
                  <a:pt x="286093" y="207719"/>
                </a:lnTo>
                <a:lnTo>
                  <a:pt x="285640" y="207248"/>
                </a:lnTo>
                <a:close/>
                <a:moveTo>
                  <a:pt x="625280" y="206786"/>
                </a:moveTo>
                <a:lnTo>
                  <a:pt x="419777" y="-150"/>
                </a:lnTo>
                <a:lnTo>
                  <a:pt x="337739" y="82538"/>
                </a:lnTo>
                <a:lnTo>
                  <a:pt x="403497" y="148778"/>
                </a:lnTo>
                <a:lnTo>
                  <a:pt x="455597" y="207257"/>
                </a:lnTo>
                <a:lnTo>
                  <a:pt x="403497" y="265717"/>
                </a:lnTo>
                <a:lnTo>
                  <a:pt x="337739" y="331958"/>
                </a:lnTo>
                <a:lnTo>
                  <a:pt x="419777" y="414655"/>
                </a:lnTo>
                <a:lnTo>
                  <a:pt x="625280" y="207719"/>
                </a:lnTo>
                <a:lnTo>
                  <a:pt x="624827" y="207248"/>
                </a:lnTo>
                <a:close/>
                <a:moveTo>
                  <a:pt x="964468" y="206786"/>
                </a:moveTo>
                <a:lnTo>
                  <a:pt x="758964" y="-150"/>
                </a:lnTo>
                <a:lnTo>
                  <a:pt x="676836" y="82538"/>
                </a:lnTo>
                <a:lnTo>
                  <a:pt x="742685" y="148778"/>
                </a:lnTo>
                <a:lnTo>
                  <a:pt x="794784" y="207257"/>
                </a:lnTo>
                <a:lnTo>
                  <a:pt x="742685" y="265717"/>
                </a:lnTo>
                <a:lnTo>
                  <a:pt x="676836" y="331958"/>
                </a:lnTo>
                <a:lnTo>
                  <a:pt x="758964" y="414655"/>
                </a:lnTo>
                <a:lnTo>
                  <a:pt x="964468" y="207719"/>
                </a:lnTo>
                <a:lnTo>
                  <a:pt x="964015" y="207248"/>
                </a:lnTo>
                <a:close/>
                <a:moveTo>
                  <a:pt x="1303655" y="206786"/>
                </a:moveTo>
                <a:lnTo>
                  <a:pt x="1098151" y="-150"/>
                </a:lnTo>
                <a:lnTo>
                  <a:pt x="1016024" y="82538"/>
                </a:lnTo>
                <a:lnTo>
                  <a:pt x="1081781" y="148778"/>
                </a:lnTo>
                <a:lnTo>
                  <a:pt x="1133970" y="207257"/>
                </a:lnTo>
                <a:lnTo>
                  <a:pt x="1081781" y="265717"/>
                </a:lnTo>
                <a:lnTo>
                  <a:pt x="1016024" y="331958"/>
                </a:lnTo>
                <a:lnTo>
                  <a:pt x="1098151" y="414655"/>
                </a:lnTo>
                <a:lnTo>
                  <a:pt x="1303655" y="207719"/>
                </a:lnTo>
                <a:lnTo>
                  <a:pt x="1303111" y="207248"/>
                </a:lnTo>
                <a:close/>
              </a:path>
            </a:pathLst>
          </a:custGeom>
          <a:solidFill>
            <a:srgbClr val="2142EF"/>
          </a:solidFill>
        </p:spPr>
      </p:sp>
      <p:sp>
        <p:nvSpPr>
          <p:cNvPr id="9" name="Text 5"/>
          <p:cNvSpPr/>
          <p:nvPr/>
        </p:nvSpPr>
        <p:spPr>
          <a:xfrm>
            <a:off x="6957060" y="2890520"/>
            <a:ext cx="1303655" cy="4146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2" descr="https://kimi-img.moonshot.cn/pub/slides/slides_tmpl/image/25-10-10-11:41:15-d3k80mos8jdo4os5e8eg.png"/>
          <p:cNvPicPr>
            <a:picLocks noChangeAspect="1"/>
          </p:cNvPicPr>
          <p:nvPr/>
        </p:nvPicPr>
        <p:blipFill>
          <a:blip r:embed="rId4">
            <a:alphaModFix amt="38000"/>
          </a:blip>
          <a:stretch>
            <a:fillRect/>
          </a:stretch>
        </p:blipFill>
        <p:spPr>
          <a:xfrm rot="16200000">
            <a:off x="-1539875" y="2364740"/>
            <a:ext cx="5589905" cy="2401570"/>
          </a:xfrm>
          <a:prstGeom prst="rect">
            <a:avLst/>
          </a:prstGeom>
        </p:spPr>
      </p:pic>
      <p:pic>
        <p:nvPicPr>
          <p:cNvPr id="11" name="Image 3" descr="https://kimi-img.moonshot.cn/pub/slides/slides_tmpl/image/25-10-10-11:41:10-d3k80lgs8jdo4os5e8a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" y="4950460"/>
            <a:ext cx="1072515" cy="1072515"/>
          </a:xfrm>
          <a:prstGeom prst="rect">
            <a:avLst/>
          </a:prstGeom>
        </p:spPr>
      </p:pic>
      <p:pic>
        <p:nvPicPr>
          <p:cNvPr id="12" name="Image 4" descr="https://kimi-img.moonshot.cn/pub/slides/slides_tmpl/image/25-10-10-11:41:15-d3k80mos8jdo4os5e8f0.jpg"/>
          <p:cNvPicPr>
            <a:picLocks noChangeAspect="1"/>
          </p:cNvPicPr>
          <p:nvPr/>
        </p:nvPicPr>
        <p:blipFill>
          <a:blip r:embed="rId5"/>
          <a:srcRect l="7961" t="6530" r="4858" b="8756"/>
          <a:stretch>
            <a:fillRect/>
          </a:stretch>
        </p:blipFill>
        <p:spPr>
          <a:xfrm>
            <a:off x="1059180" y="615950"/>
            <a:ext cx="3016250" cy="1961515"/>
          </a:xfrm>
          <a:prstGeom prst="rect">
            <a:avLst/>
          </a:prstGeom>
        </p:spPr>
      </p:pic>
      <p:pic>
        <p:nvPicPr>
          <p:cNvPr id="13" name="Image 5" descr="https://kimi-img.moonshot.cn/pub/slides/slides_tmpl/image/25-10-10-11:41:11-d3k80los8jdo4os5e8a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9720" y="5592445"/>
            <a:ext cx="997585" cy="63119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41:21-d3k80o8s8jdo4os5e8i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4065" cy="68980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2192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015DE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Task数据模型：让会议原子化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1778000"/>
            <a:ext cx="11772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通过Python数据类，将会议流程拆解为独立、可管理的原子任务单元。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2336800"/>
            <a:ext cx="5638800" cy="1727200"/>
          </a:xfrm>
          <a:custGeom>
            <a:avLst/>
            <a:gdLst/>
            <a:ahLst/>
            <a:cxnLst/>
            <a:rect l="l" t="t" r="r" b="b"/>
            <a:pathLst>
              <a:path w="5638800" h="1727200">
                <a:moveTo>
                  <a:pt x="101594" y="0"/>
                </a:moveTo>
                <a:lnTo>
                  <a:pt x="5537206" y="0"/>
                </a:lnTo>
                <a:cubicBezTo>
                  <a:pt x="5593315" y="0"/>
                  <a:pt x="5638800" y="45485"/>
                  <a:pt x="5638800" y="101594"/>
                </a:cubicBezTo>
                <a:lnTo>
                  <a:pt x="5638800" y="1625606"/>
                </a:lnTo>
                <a:cubicBezTo>
                  <a:pt x="5638800" y="1681715"/>
                  <a:pt x="5593315" y="1727200"/>
                  <a:pt x="5537206" y="1727200"/>
                </a:cubicBezTo>
                <a:lnTo>
                  <a:pt x="101594" y="1727200"/>
                </a:lnTo>
                <a:cubicBezTo>
                  <a:pt x="45485" y="1727200"/>
                  <a:pt x="0" y="1681715"/>
                  <a:pt x="0" y="16256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015DEC">
              <a:alpha val="10196"/>
            </a:srgbClr>
          </a:solidFill>
        </p:spPr>
      </p:sp>
      <p:sp>
        <p:nvSpPr>
          <p:cNvPr id="6" name="Text 3"/>
          <p:cNvSpPr/>
          <p:nvPr/>
        </p:nvSpPr>
        <p:spPr>
          <a:xfrm>
            <a:off x="457200" y="2540000"/>
            <a:ext cx="5346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015DE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核心字段设计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57200" y="2997200"/>
            <a:ext cx="5321300" cy="863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名称 (name):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任务标识，非空且唯一。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持续时间 (duration):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正整数，单位秒。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描述 (description):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任务详情，可选。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54000" y="4267200"/>
            <a:ext cx="5638800" cy="1371600"/>
          </a:xfrm>
          <a:custGeom>
            <a:avLst/>
            <a:gdLst/>
            <a:ahLst/>
            <a:cxnLst/>
            <a:rect l="l" t="t" r="r" b="b"/>
            <a:pathLst>
              <a:path w="5638800" h="1371600">
                <a:moveTo>
                  <a:pt x="101594" y="0"/>
                </a:moveTo>
                <a:lnTo>
                  <a:pt x="5537206" y="0"/>
                </a:lnTo>
                <a:cubicBezTo>
                  <a:pt x="5593315" y="0"/>
                  <a:pt x="5638800" y="45485"/>
                  <a:pt x="5638800" y="101594"/>
                </a:cubicBezTo>
                <a:lnTo>
                  <a:pt x="5638800" y="1270006"/>
                </a:lnTo>
                <a:cubicBezTo>
                  <a:pt x="5638800" y="1326115"/>
                  <a:pt x="5593315" y="1371600"/>
                  <a:pt x="5537206" y="1371600"/>
                </a:cubicBezTo>
                <a:lnTo>
                  <a:pt x="101594" y="1371600"/>
                </a:lnTo>
                <a:cubicBezTo>
                  <a:pt x="45485" y="1371600"/>
                  <a:pt x="0" y="1326115"/>
                  <a:pt x="0" y="12700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FFC107">
              <a:alpha val="10196"/>
            </a:srgbClr>
          </a:solidFill>
        </p:spPr>
      </p:sp>
      <p:sp>
        <p:nvSpPr>
          <p:cNvPr id="9" name="Text 6"/>
          <p:cNvSpPr/>
          <p:nvPr/>
        </p:nvSpPr>
        <p:spPr>
          <a:xfrm>
            <a:off x="457200" y="4470400"/>
            <a:ext cx="5346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C107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严格校验规则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57200" y="4927600"/>
            <a:ext cx="53213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在数据入口处进行严格校验，确保</a:t>
            </a:r>
            <a:r>
              <a:rPr lang="en-US" sz="1400" dirty="0">
                <a:solidFill>
                  <a:srgbClr val="333333"/>
                </a:solidFill>
                <a:highlight>
                  <a:srgbClr val="FFC107">
                    <a:alpha val="267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名称非空唯一 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和</a:t>
            </a:r>
            <a:r>
              <a:rPr lang="en-US" sz="1400" dirty="0">
                <a:solidFill>
                  <a:srgbClr val="333333"/>
                </a:solidFill>
                <a:highlight>
                  <a:srgbClr val="FFC107">
                    <a:alpha val="267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持续时间为正整数 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，从源头杜绝数据异常，保障计时器稳定运行。</a:t>
            </a:r>
            <a:endParaRPr lang="en-US" sz="1600" dirty="0"/>
          </a:p>
        </p:txBody>
      </p:sp>
      <p:pic>
        <p:nvPicPr>
          <p:cNvPr id="11" name="Image 1" descr="https://kimi-web-img.moonshot.cn/img/images0.cnblogs.com/1d727bf22bcd657672f8ac0cd13550ad7f2c2d51.png"/>
          <p:cNvPicPr>
            <a:picLocks noChangeAspect="1"/>
          </p:cNvPicPr>
          <p:nvPr/>
        </p:nvPicPr>
        <p:blipFill>
          <a:blip r:embed="rId2"/>
          <a:srcRect t="13822" b="13822"/>
          <a:stretch>
            <a:fillRect/>
          </a:stretch>
        </p:blipFill>
        <p:spPr>
          <a:xfrm>
            <a:off x="6299200" y="2400300"/>
            <a:ext cx="5638800" cy="3175000"/>
          </a:xfrm>
          <a:prstGeom prst="roundRect">
            <a:avLst>
              <a:gd name="adj" fmla="val 3200"/>
            </a:avLst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41:21-d3k80o8s8jdo4os5e8i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4065" cy="68980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4224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015DE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TaskManager容器：增删改查一条龙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1981200"/>
            <a:ext cx="11772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作为任务管理的中枢，提供统一、安全的接口，并保障操作的原子性。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2540000"/>
            <a:ext cx="3759200" cy="609600"/>
          </a:xfrm>
          <a:custGeom>
            <a:avLst/>
            <a:gdLst/>
            <a:ahLst/>
            <a:cxnLst/>
            <a:rect l="l" t="t" r="r" b="b"/>
            <a:pathLst>
              <a:path w="3759200" h="609600">
                <a:moveTo>
                  <a:pt x="101602" y="0"/>
                </a:moveTo>
                <a:lnTo>
                  <a:pt x="3657598" y="0"/>
                </a:lnTo>
                <a:cubicBezTo>
                  <a:pt x="3713711" y="0"/>
                  <a:pt x="3759200" y="45489"/>
                  <a:pt x="3759200" y="101602"/>
                </a:cubicBezTo>
                <a:lnTo>
                  <a:pt x="3759200" y="507998"/>
                </a:lnTo>
                <a:cubicBezTo>
                  <a:pt x="3759200" y="564111"/>
                  <a:pt x="3713711" y="609600"/>
                  <a:pt x="36575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015DEC">
              <a:alpha val="10196"/>
            </a:srgbClr>
          </a:solidFill>
        </p:spPr>
      </p:sp>
      <p:sp>
        <p:nvSpPr>
          <p:cNvPr id="6" name="Shape 3"/>
          <p:cNvSpPr/>
          <p:nvPr/>
        </p:nvSpPr>
        <p:spPr>
          <a:xfrm>
            <a:off x="482600" y="2717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115094" y="170656"/>
                </a:moveTo>
                <a:lnTo>
                  <a:pt x="115094" y="138906"/>
                </a:lnTo>
                <a:lnTo>
                  <a:pt x="83344" y="138906"/>
                </a:lnTo>
                <a:cubicBezTo>
                  <a:pt x="76746" y="138906"/>
                  <a:pt x="71438" y="133598"/>
                  <a:pt x="71438" y="127000"/>
                </a:cubicBezTo>
                <a:cubicBezTo>
                  <a:pt x="71438" y="120402"/>
                  <a:pt x="76746" y="115094"/>
                  <a:pt x="83344" y="115094"/>
                </a:cubicBezTo>
                <a:lnTo>
                  <a:pt x="115094" y="115094"/>
                </a:lnTo>
                <a:lnTo>
                  <a:pt x="115094" y="83344"/>
                </a:lnTo>
                <a:cubicBezTo>
                  <a:pt x="115094" y="76746"/>
                  <a:pt x="120402" y="71438"/>
                  <a:pt x="127000" y="71438"/>
                </a:cubicBezTo>
                <a:cubicBezTo>
                  <a:pt x="133598" y="71438"/>
                  <a:pt x="138906" y="76746"/>
                  <a:pt x="138906" y="83344"/>
                </a:cubicBezTo>
                <a:lnTo>
                  <a:pt x="138906" y="115094"/>
                </a:lnTo>
                <a:lnTo>
                  <a:pt x="170656" y="115094"/>
                </a:lnTo>
                <a:cubicBezTo>
                  <a:pt x="177254" y="115094"/>
                  <a:pt x="182563" y="120402"/>
                  <a:pt x="182563" y="127000"/>
                </a:cubicBezTo>
                <a:cubicBezTo>
                  <a:pt x="182563" y="133598"/>
                  <a:pt x="177254" y="138906"/>
                  <a:pt x="170656" y="138906"/>
                </a:cubicBezTo>
                <a:lnTo>
                  <a:pt x="138906" y="138906"/>
                </a:lnTo>
                <a:lnTo>
                  <a:pt x="138906" y="170656"/>
                </a:lnTo>
                <a:cubicBezTo>
                  <a:pt x="138906" y="177254"/>
                  <a:pt x="133598" y="182563"/>
                  <a:pt x="127000" y="182563"/>
                </a:cubicBezTo>
                <a:cubicBezTo>
                  <a:pt x="120402" y="182563"/>
                  <a:pt x="115094" y="177254"/>
                  <a:pt x="115094" y="170656"/>
                </a:cubicBezTo>
                <a:close/>
              </a:path>
            </a:pathLst>
          </a:custGeom>
          <a:solidFill>
            <a:srgbClr val="015DEC"/>
          </a:solidFill>
        </p:spPr>
      </p:sp>
      <p:sp>
        <p:nvSpPr>
          <p:cNvPr id="7" name="Text 4"/>
          <p:cNvSpPr/>
          <p:nvPr/>
        </p:nvSpPr>
        <p:spPr>
          <a:xfrm>
            <a:off x="914400" y="2692400"/>
            <a:ext cx="1066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add(task)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54000" y="3302000"/>
            <a:ext cx="3759200" cy="609600"/>
          </a:xfrm>
          <a:custGeom>
            <a:avLst/>
            <a:gdLst/>
            <a:ahLst/>
            <a:cxnLst/>
            <a:rect l="l" t="t" r="r" b="b"/>
            <a:pathLst>
              <a:path w="3759200" h="609600">
                <a:moveTo>
                  <a:pt x="101602" y="0"/>
                </a:moveTo>
                <a:lnTo>
                  <a:pt x="3657598" y="0"/>
                </a:lnTo>
                <a:cubicBezTo>
                  <a:pt x="3713711" y="0"/>
                  <a:pt x="3759200" y="45489"/>
                  <a:pt x="3759200" y="101602"/>
                </a:cubicBezTo>
                <a:lnTo>
                  <a:pt x="3759200" y="507998"/>
                </a:lnTo>
                <a:cubicBezTo>
                  <a:pt x="3759200" y="564111"/>
                  <a:pt x="3713711" y="609600"/>
                  <a:pt x="36575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015DEC">
              <a:alpha val="10196"/>
            </a:srgbClr>
          </a:solidFill>
        </p:spPr>
      </p:sp>
      <p:sp>
        <p:nvSpPr>
          <p:cNvPr id="9" name="Shape 6"/>
          <p:cNvSpPr/>
          <p:nvPr/>
        </p:nvSpPr>
        <p:spPr>
          <a:xfrm>
            <a:off x="482600" y="3479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83344" y="115094"/>
                </a:moveTo>
                <a:lnTo>
                  <a:pt x="170656" y="115094"/>
                </a:lnTo>
                <a:cubicBezTo>
                  <a:pt x="177254" y="115094"/>
                  <a:pt x="182563" y="120402"/>
                  <a:pt x="182563" y="127000"/>
                </a:cubicBezTo>
                <a:cubicBezTo>
                  <a:pt x="182563" y="133598"/>
                  <a:pt x="177254" y="138906"/>
                  <a:pt x="170656" y="138906"/>
                </a:cubicBezTo>
                <a:lnTo>
                  <a:pt x="83344" y="138906"/>
                </a:lnTo>
                <a:cubicBezTo>
                  <a:pt x="76746" y="138906"/>
                  <a:pt x="71438" y="133598"/>
                  <a:pt x="71438" y="127000"/>
                </a:cubicBezTo>
                <a:cubicBezTo>
                  <a:pt x="71438" y="120402"/>
                  <a:pt x="76746" y="115094"/>
                  <a:pt x="83344" y="115094"/>
                </a:cubicBezTo>
                <a:close/>
              </a:path>
            </a:pathLst>
          </a:custGeom>
          <a:solidFill>
            <a:srgbClr val="015DEC"/>
          </a:solidFill>
        </p:spPr>
      </p:sp>
      <p:sp>
        <p:nvSpPr>
          <p:cNvPr id="10" name="Text 7"/>
          <p:cNvSpPr/>
          <p:nvPr/>
        </p:nvSpPr>
        <p:spPr>
          <a:xfrm>
            <a:off x="914400" y="3454400"/>
            <a:ext cx="1752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remove(task_id)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254000" y="4064000"/>
            <a:ext cx="3759200" cy="609600"/>
          </a:xfrm>
          <a:custGeom>
            <a:avLst/>
            <a:gdLst/>
            <a:ahLst/>
            <a:cxnLst/>
            <a:rect l="l" t="t" r="r" b="b"/>
            <a:pathLst>
              <a:path w="3759200" h="609600">
                <a:moveTo>
                  <a:pt x="101602" y="0"/>
                </a:moveTo>
                <a:lnTo>
                  <a:pt x="3657598" y="0"/>
                </a:lnTo>
                <a:cubicBezTo>
                  <a:pt x="3713711" y="0"/>
                  <a:pt x="3759200" y="45489"/>
                  <a:pt x="3759200" y="101602"/>
                </a:cubicBezTo>
                <a:lnTo>
                  <a:pt x="3759200" y="507998"/>
                </a:lnTo>
                <a:cubicBezTo>
                  <a:pt x="3759200" y="564111"/>
                  <a:pt x="3713711" y="609600"/>
                  <a:pt x="36575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015DEC">
              <a:alpha val="10196"/>
            </a:srgbClr>
          </a:solidFill>
        </p:spPr>
      </p:sp>
      <p:sp>
        <p:nvSpPr>
          <p:cNvPr id="12" name="Shape 9"/>
          <p:cNvSpPr/>
          <p:nvPr/>
        </p:nvSpPr>
        <p:spPr>
          <a:xfrm>
            <a:off x="482600" y="4241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33958" y="10765"/>
                </a:moveTo>
                <a:cubicBezTo>
                  <a:pt x="223093" y="-99"/>
                  <a:pt x="205532" y="-99"/>
                  <a:pt x="194667" y="10765"/>
                </a:cubicBezTo>
                <a:lnTo>
                  <a:pt x="182563" y="22870"/>
                </a:lnTo>
                <a:lnTo>
                  <a:pt x="231130" y="71438"/>
                </a:lnTo>
                <a:lnTo>
                  <a:pt x="243235" y="59333"/>
                </a:lnTo>
                <a:cubicBezTo>
                  <a:pt x="254099" y="48468"/>
                  <a:pt x="254099" y="30907"/>
                  <a:pt x="243235" y="20042"/>
                </a:cubicBezTo>
                <a:lnTo>
                  <a:pt x="233958" y="10765"/>
                </a:lnTo>
                <a:close/>
                <a:moveTo>
                  <a:pt x="85527" y="119906"/>
                </a:moveTo>
                <a:cubicBezTo>
                  <a:pt x="82500" y="122932"/>
                  <a:pt x="80169" y="126653"/>
                  <a:pt x="78829" y="130770"/>
                </a:cubicBezTo>
                <a:lnTo>
                  <a:pt x="64145" y="174823"/>
                </a:lnTo>
                <a:cubicBezTo>
                  <a:pt x="62706" y="179090"/>
                  <a:pt x="63847" y="183803"/>
                  <a:pt x="67022" y="187027"/>
                </a:cubicBezTo>
                <a:cubicBezTo>
                  <a:pt x="70197" y="190252"/>
                  <a:pt x="74910" y="191343"/>
                  <a:pt x="79226" y="189905"/>
                </a:cubicBezTo>
                <a:lnTo>
                  <a:pt x="123279" y="175220"/>
                </a:lnTo>
                <a:cubicBezTo>
                  <a:pt x="127347" y="173881"/>
                  <a:pt x="131068" y="171549"/>
                  <a:pt x="134144" y="168523"/>
                </a:cubicBezTo>
                <a:lnTo>
                  <a:pt x="214313" y="88255"/>
                </a:lnTo>
                <a:lnTo>
                  <a:pt x="165745" y="39688"/>
                </a:lnTo>
                <a:lnTo>
                  <a:pt x="85527" y="119906"/>
                </a:lnTo>
                <a:close/>
                <a:moveTo>
                  <a:pt x="47625" y="31750"/>
                </a:moveTo>
                <a:cubicBezTo>
                  <a:pt x="21332" y="31750"/>
                  <a:pt x="0" y="53082"/>
                  <a:pt x="0" y="79375"/>
                </a:cubicBezTo>
                <a:lnTo>
                  <a:pt x="0" y="206375"/>
                </a:lnTo>
                <a:cubicBezTo>
                  <a:pt x="0" y="232668"/>
                  <a:pt x="21332" y="254000"/>
                  <a:pt x="47625" y="254000"/>
                </a:cubicBezTo>
                <a:lnTo>
                  <a:pt x="174625" y="254000"/>
                </a:lnTo>
                <a:cubicBezTo>
                  <a:pt x="200918" y="254000"/>
                  <a:pt x="222250" y="232668"/>
                  <a:pt x="222250" y="206375"/>
                </a:cubicBezTo>
                <a:lnTo>
                  <a:pt x="222250" y="158750"/>
                </a:lnTo>
                <a:cubicBezTo>
                  <a:pt x="222250" y="149969"/>
                  <a:pt x="215156" y="142875"/>
                  <a:pt x="206375" y="142875"/>
                </a:cubicBezTo>
                <a:cubicBezTo>
                  <a:pt x="197594" y="142875"/>
                  <a:pt x="190500" y="149969"/>
                  <a:pt x="190500" y="158750"/>
                </a:cubicBezTo>
                <a:lnTo>
                  <a:pt x="190500" y="206375"/>
                </a:lnTo>
                <a:cubicBezTo>
                  <a:pt x="190500" y="215156"/>
                  <a:pt x="183406" y="222250"/>
                  <a:pt x="174625" y="222250"/>
                </a:cubicBezTo>
                <a:lnTo>
                  <a:pt x="47625" y="222250"/>
                </a:lnTo>
                <a:cubicBezTo>
                  <a:pt x="38844" y="222250"/>
                  <a:pt x="31750" y="215156"/>
                  <a:pt x="31750" y="206375"/>
                </a:cubicBezTo>
                <a:lnTo>
                  <a:pt x="31750" y="79375"/>
                </a:lnTo>
                <a:cubicBezTo>
                  <a:pt x="31750" y="70594"/>
                  <a:pt x="38844" y="63500"/>
                  <a:pt x="47625" y="63500"/>
                </a:cubicBezTo>
                <a:lnTo>
                  <a:pt x="95250" y="63500"/>
                </a:lnTo>
                <a:cubicBezTo>
                  <a:pt x="104031" y="63500"/>
                  <a:pt x="111125" y="56406"/>
                  <a:pt x="111125" y="47625"/>
                </a:cubicBezTo>
                <a:cubicBezTo>
                  <a:pt x="111125" y="38844"/>
                  <a:pt x="104031" y="31750"/>
                  <a:pt x="95250" y="31750"/>
                </a:cubicBezTo>
                <a:lnTo>
                  <a:pt x="47625" y="31750"/>
                </a:lnTo>
                <a:close/>
              </a:path>
            </a:pathLst>
          </a:custGeom>
          <a:solidFill>
            <a:srgbClr val="015DEC"/>
          </a:solidFill>
        </p:spPr>
      </p:sp>
      <p:sp>
        <p:nvSpPr>
          <p:cNvPr id="13" name="Text 10"/>
          <p:cNvSpPr/>
          <p:nvPr/>
        </p:nvSpPr>
        <p:spPr>
          <a:xfrm>
            <a:off x="914400" y="4216400"/>
            <a:ext cx="1397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update(task)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254000" y="4826000"/>
            <a:ext cx="3759200" cy="609600"/>
          </a:xfrm>
          <a:custGeom>
            <a:avLst/>
            <a:gdLst/>
            <a:ahLst/>
            <a:cxnLst/>
            <a:rect l="l" t="t" r="r" b="b"/>
            <a:pathLst>
              <a:path w="3759200" h="609600">
                <a:moveTo>
                  <a:pt x="101602" y="0"/>
                </a:moveTo>
                <a:lnTo>
                  <a:pt x="3657598" y="0"/>
                </a:lnTo>
                <a:cubicBezTo>
                  <a:pt x="3713711" y="0"/>
                  <a:pt x="3759200" y="45489"/>
                  <a:pt x="3759200" y="101602"/>
                </a:cubicBezTo>
                <a:lnTo>
                  <a:pt x="3759200" y="507998"/>
                </a:lnTo>
                <a:cubicBezTo>
                  <a:pt x="3759200" y="564111"/>
                  <a:pt x="3713711" y="609600"/>
                  <a:pt x="36575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FFC107">
              <a:alpha val="10196"/>
            </a:srgbClr>
          </a:solidFill>
        </p:spPr>
      </p:sp>
      <p:sp>
        <p:nvSpPr>
          <p:cNvPr id="15" name="Shape 12"/>
          <p:cNvSpPr/>
          <p:nvPr/>
        </p:nvSpPr>
        <p:spPr>
          <a:xfrm>
            <a:off x="482600" y="5003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168870" y="105519"/>
                </a:moveTo>
                <a:lnTo>
                  <a:pt x="129183" y="169019"/>
                </a:lnTo>
                <a:cubicBezTo>
                  <a:pt x="127099" y="172343"/>
                  <a:pt x="123527" y="174427"/>
                  <a:pt x="119608" y="174625"/>
                </a:cubicBezTo>
                <a:cubicBezTo>
                  <a:pt x="115689" y="174823"/>
                  <a:pt x="111919" y="173038"/>
                  <a:pt x="109587" y="169863"/>
                </a:cubicBezTo>
                <a:lnTo>
                  <a:pt x="85775" y="138113"/>
                </a:lnTo>
                <a:cubicBezTo>
                  <a:pt x="81806" y="132854"/>
                  <a:pt x="82897" y="125413"/>
                  <a:pt x="88156" y="121444"/>
                </a:cubicBezTo>
                <a:cubicBezTo>
                  <a:pt x="93414" y="117475"/>
                  <a:pt x="100856" y="118566"/>
                  <a:pt x="104825" y="123825"/>
                </a:cubicBezTo>
                <a:lnTo>
                  <a:pt x="118219" y="141684"/>
                </a:lnTo>
                <a:lnTo>
                  <a:pt x="148679" y="92918"/>
                </a:lnTo>
                <a:cubicBezTo>
                  <a:pt x="152152" y="87362"/>
                  <a:pt x="159494" y="85626"/>
                  <a:pt x="165100" y="89148"/>
                </a:cubicBezTo>
                <a:cubicBezTo>
                  <a:pt x="170706" y="92670"/>
                  <a:pt x="172393" y="99963"/>
                  <a:pt x="168870" y="105569"/>
                </a:cubicBezTo>
                <a:close/>
              </a:path>
            </a:pathLst>
          </a:custGeom>
          <a:solidFill>
            <a:srgbClr val="FFC107"/>
          </a:solidFill>
        </p:spPr>
      </p:sp>
      <p:sp>
        <p:nvSpPr>
          <p:cNvPr id="16" name="Text 13"/>
          <p:cNvSpPr/>
          <p:nvPr/>
        </p:nvSpPr>
        <p:spPr>
          <a:xfrm>
            <a:off x="914400" y="4978400"/>
            <a:ext cx="1498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validate(task)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4216400" y="2540000"/>
            <a:ext cx="7721600" cy="2895600"/>
          </a:xfrm>
          <a:custGeom>
            <a:avLst/>
            <a:gdLst/>
            <a:ahLst/>
            <a:cxnLst/>
            <a:rect l="l" t="t" r="r" b="b"/>
            <a:pathLst>
              <a:path w="7721600" h="2895600">
                <a:moveTo>
                  <a:pt x="101607" y="0"/>
                </a:moveTo>
                <a:lnTo>
                  <a:pt x="7619993" y="0"/>
                </a:lnTo>
                <a:cubicBezTo>
                  <a:pt x="7676109" y="0"/>
                  <a:pt x="7721600" y="45491"/>
                  <a:pt x="7721600" y="101607"/>
                </a:cubicBezTo>
                <a:lnTo>
                  <a:pt x="7721600" y="2793993"/>
                </a:lnTo>
                <a:cubicBezTo>
                  <a:pt x="7721600" y="2850109"/>
                  <a:pt x="7676109" y="2895600"/>
                  <a:pt x="7619993" y="2895600"/>
                </a:cubicBezTo>
                <a:lnTo>
                  <a:pt x="101607" y="2895600"/>
                </a:lnTo>
                <a:cubicBezTo>
                  <a:pt x="45491" y="2895600"/>
                  <a:pt x="0" y="2850109"/>
                  <a:pt x="0" y="27939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605F5D">
              <a:alpha val="10196"/>
            </a:srgbClr>
          </a:solidFill>
        </p:spPr>
      </p:sp>
      <p:sp>
        <p:nvSpPr>
          <p:cNvPr id="18" name="Text 15"/>
          <p:cNvSpPr/>
          <p:nvPr/>
        </p:nvSpPr>
        <p:spPr>
          <a:xfrm>
            <a:off x="4419600" y="2844800"/>
            <a:ext cx="7429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605F5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核心机制：事务与双保险定位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4419600" y="3302000"/>
            <a:ext cx="74041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任何修改操作都遵循“</a:t>
            </a:r>
            <a:r>
              <a:rPr lang="en-US" sz="1400" dirty="0">
                <a:solidFill>
                  <a:srgbClr val="333333"/>
                </a:solidFill>
                <a:highlight>
                  <a:srgbClr val="FFC107">
                    <a:alpha val="267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先校验，再执行 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”的事务原则。通过</a:t>
            </a:r>
            <a:r>
              <a:rPr lang="en-US" sz="1400" dirty="0">
                <a:solidFill>
                  <a:srgbClr val="333333"/>
                </a:solidFill>
                <a:highlight>
                  <a:srgbClr val="FFC107">
                    <a:alpha val="267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索引+UUID 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双保险定位任务，即使在并发场景下也能精确操作，避免指针错位，保障状态机的一致性。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4419600" y="4013200"/>
            <a:ext cx="7315200" cy="1117600"/>
          </a:xfrm>
          <a:custGeom>
            <a:avLst/>
            <a:gdLst/>
            <a:ahLst/>
            <a:cxnLst/>
            <a:rect l="l" t="t" r="r" b="b"/>
            <a:pathLst>
              <a:path w="7315200" h="1117600">
                <a:moveTo>
                  <a:pt x="76198" y="0"/>
                </a:moveTo>
                <a:lnTo>
                  <a:pt x="7239002" y="0"/>
                </a:lnTo>
                <a:cubicBezTo>
                  <a:pt x="7281085" y="0"/>
                  <a:pt x="7315200" y="34115"/>
                  <a:pt x="7315200" y="76198"/>
                </a:cubicBezTo>
                <a:lnTo>
                  <a:pt x="7315200" y="1041402"/>
                </a:lnTo>
                <a:cubicBezTo>
                  <a:pt x="7315200" y="1083485"/>
                  <a:pt x="7281085" y="1117600"/>
                  <a:pt x="7239002" y="1117600"/>
                </a:cubicBezTo>
                <a:lnTo>
                  <a:pt x="76198" y="1117600"/>
                </a:lnTo>
                <a:cubicBezTo>
                  <a:pt x="34115" y="1117600"/>
                  <a:pt x="0" y="1083485"/>
                  <a:pt x="0" y="1041402"/>
                </a:cubicBezTo>
                <a:lnTo>
                  <a:pt x="0" y="76198"/>
                </a:lnTo>
                <a:cubicBezTo>
                  <a:pt x="0" y="34143"/>
                  <a:pt x="34143" y="0"/>
                  <a:pt x="76198" y="0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</p:spPr>
      </p:sp>
      <p:sp>
        <p:nvSpPr>
          <p:cNvPr id="21" name="Text 18"/>
          <p:cNvSpPr/>
          <p:nvPr/>
        </p:nvSpPr>
        <p:spPr>
          <a:xfrm>
            <a:off x="4572000" y="4165600"/>
            <a:ext cx="70866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605F5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with</a:t>
            </a:r>
            <a:r>
              <a:rPr lang="en-US" sz="12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task_manager.</a:t>
            </a:r>
            <a:r>
              <a:rPr lang="en-US" sz="1200" dirty="0">
                <a:solidFill>
                  <a:srgbClr val="015DEC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lock</a:t>
            </a:r>
            <a:r>
              <a:rPr lang="en-US" sz="12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: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4572000" y="4368800"/>
            <a:ext cx="70866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C107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if</a:t>
            </a:r>
            <a:r>
              <a:rPr lang="en-US" sz="12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task_manager.</a:t>
            </a:r>
            <a:r>
              <a:rPr lang="en-US" sz="1200" dirty="0">
                <a:solidFill>
                  <a:srgbClr val="015DEC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validate</a:t>
            </a:r>
            <a:r>
              <a:rPr lang="en-US" sz="12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(new_task):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4572000" y="4572000"/>
            <a:ext cx="70866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task_manager.</a:t>
            </a:r>
            <a:r>
              <a:rPr lang="en-US" sz="1200" dirty="0">
                <a:solidFill>
                  <a:srgbClr val="015DEC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update</a:t>
            </a:r>
            <a:r>
              <a:rPr lang="en-US" sz="12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(new_task)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4572000" y="4775200"/>
            <a:ext cx="70866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gui.</a:t>
            </a:r>
            <a:r>
              <a:rPr lang="en-US" sz="1200" dirty="0">
                <a:solidFill>
                  <a:srgbClr val="015DEC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refresh</a:t>
            </a:r>
            <a:r>
              <a:rPr lang="en-US" sz="12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()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Screenshot 2025-11-30 1506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5395" y="0"/>
            <a:ext cx="69761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99745" y="410845"/>
            <a:ext cx="2442845" cy="18999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/>
              <a:t>功能</a:t>
            </a:r>
            <a:r>
              <a:rPr lang="en-US" altLang="zh-CN" sz="1400"/>
              <a:t>1</a:t>
            </a:r>
            <a:r>
              <a:rPr lang="zh-CN" altLang="en-US" sz="1400"/>
              <a:t>：任务定义与时间分配</a:t>
            </a:r>
            <a:endParaRPr lang="zh-CN" altLang="en-US" sz="1400"/>
          </a:p>
          <a:p>
            <a:r>
              <a:rPr lang="en-US" altLang="zh-CN" sz="1400"/>
              <a:t>**</a:t>
            </a:r>
            <a:r>
              <a:rPr lang="zh-CN" altLang="en-US" sz="1400"/>
              <a:t>我的具体工作</a:t>
            </a:r>
            <a:r>
              <a:rPr lang="en-US" altLang="zh-CN" sz="1400"/>
              <a:t>**</a:t>
            </a:r>
            <a:r>
              <a:rPr lang="zh-CN" altLang="en-US" sz="1400"/>
              <a:t>：</a:t>
            </a:r>
            <a:endParaRPr lang="zh-CN" altLang="en-US" sz="1400"/>
          </a:p>
          <a:p>
            <a:r>
              <a:rPr lang="en-US" altLang="zh-CN" sz="1400"/>
              <a:t>- </a:t>
            </a:r>
            <a:r>
              <a:rPr lang="zh-CN" altLang="en-US" sz="1400"/>
              <a:t>设计了</a:t>
            </a:r>
            <a:r>
              <a:rPr lang="en-US" altLang="zh-CN" sz="1400"/>
              <a:t>`Task`</a:t>
            </a:r>
            <a:r>
              <a:rPr lang="zh-CN" altLang="en-US" sz="1400"/>
              <a:t>数据类和</a:t>
            </a:r>
            <a:r>
              <a:rPr lang="en-US" altLang="zh-CN" sz="1400"/>
              <a:t>`TaskManager`</a:t>
            </a:r>
            <a:r>
              <a:rPr lang="zh-CN" altLang="en-US" sz="1400"/>
              <a:t>管理类的数据结构</a:t>
            </a:r>
            <a:endParaRPr lang="zh-CN" altLang="en-US" sz="1400"/>
          </a:p>
          <a:p>
            <a:r>
              <a:rPr lang="en-US" altLang="zh-CN" sz="1400"/>
              <a:t>- </a:t>
            </a:r>
            <a:r>
              <a:rPr lang="zh-CN" altLang="en-US" sz="1400"/>
              <a:t>实现了任务的增删改查功能</a:t>
            </a:r>
            <a:endParaRPr lang="zh-CN" altLang="en-US" sz="1400"/>
          </a:p>
          <a:p>
            <a:r>
              <a:rPr lang="en-US" altLang="zh-CN" sz="1400"/>
              <a:t>- </a:t>
            </a:r>
            <a:r>
              <a:rPr lang="zh-CN" altLang="en-US" sz="1400"/>
              <a:t>开发了任务列表的图形界面展示</a:t>
            </a:r>
            <a:endParaRPr lang="zh-CN" altLang="en-US" sz="1400"/>
          </a:p>
          <a:p>
            <a:r>
              <a:rPr lang="en-US" altLang="zh-CN" sz="1400"/>
              <a:t>- </a:t>
            </a:r>
            <a:r>
              <a:rPr lang="zh-CN" altLang="en-US" sz="1400"/>
              <a:t>添加了任务持续时间验证逻辑</a:t>
            </a:r>
            <a:endParaRPr lang="zh-CN" altLang="en-US" sz="1400"/>
          </a:p>
        </p:txBody>
      </p:sp>
      <p:pic>
        <p:nvPicPr>
          <p:cNvPr id="3" name="图片 2" descr="Screenshot 2025-11-30 1509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2785" y="0"/>
            <a:ext cx="6386195" cy="68573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2084</Words>
  <Application>WPS 演示</Application>
  <PresentationFormat>On-screen Show (16:9)</PresentationFormat>
  <Paragraphs>221</Paragraphs>
  <Slides>18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1" baseType="lpstr">
      <vt:lpstr>Arial</vt:lpstr>
      <vt:lpstr>宋体</vt:lpstr>
      <vt:lpstr>Wingdings</vt:lpstr>
      <vt:lpstr>MiSans</vt:lpstr>
      <vt:lpstr>MiSans</vt:lpstr>
      <vt:lpstr>Noto Sans SC</vt:lpstr>
      <vt:lpstr>Noto Sans SC</vt:lpstr>
      <vt:lpstr>Calibri</vt:lpstr>
      <vt:lpstr>微软雅黑</vt:lpstr>
      <vt:lpstr>Arial Unicode MS</vt:lpstr>
      <vt:lpstr>等线</vt:lpstr>
      <vt:lpstr>微软雅黑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会控精灵：倒计时器实战全纪录</dc:title>
  <dc:creator>Kimi</dc:creator>
  <dc:subject>会控精灵：倒计时器实战全纪录</dc:subject>
  <cp:lastModifiedBy>scp166</cp:lastModifiedBy>
  <cp:revision>3</cp:revision>
  <dcterms:created xsi:type="dcterms:W3CDTF">2025-11-30T10:41:00Z</dcterms:created>
  <dcterms:modified xsi:type="dcterms:W3CDTF">2025-11-30T14:25:36Z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{"Label":"会控精灵：倒计时器实战全纪录","ContentProducer":"001191110108MACG2KBH8F10000","ProduceID":"d4lvu2m4t3ogd2237oq0","ReservedCode1":"","ContentPropagator":"001191110108MACG2KBH8F20000","PropagateID":"d4lvu2m4t3ogd2237oq0","ReservedCode2":""}</vt:lpwstr>
  </property>
  <property fmtid="{D5CDD505-2E9C-101B-9397-08002B2CF9AE}" pid="3" name="ICV">
    <vt:lpwstr>C1FABF20C3164C8BBB24A61564C3E545_13</vt:lpwstr>
  </property>
  <property fmtid="{D5CDD505-2E9C-101B-9397-08002B2CF9AE}" pid="4" name="KSOProductBuildVer">
    <vt:lpwstr>2052-12.1.0.23542</vt:lpwstr>
  </property>
</Properties>
</file>